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9"/>
  </p:notesMasterIdLst>
  <p:sldIdLst>
    <p:sldId id="261" r:id="rId2"/>
    <p:sldId id="264" r:id="rId3"/>
    <p:sldId id="293" r:id="rId4"/>
    <p:sldId id="296" r:id="rId5"/>
    <p:sldId id="287" r:id="rId6"/>
    <p:sldId id="294" r:id="rId7"/>
    <p:sldId id="295" r:id="rId8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B1F2"/>
    <a:srgbClr val="D2ABE7"/>
    <a:srgbClr val="F5D3DF"/>
    <a:srgbClr val="ECB0C5"/>
    <a:srgbClr val="FDEFBB"/>
    <a:srgbClr val="FEF8E2"/>
    <a:srgbClr val="FDE89D"/>
    <a:srgbClr val="FBF27D"/>
    <a:srgbClr val="F3C3D5"/>
    <a:srgbClr val="8390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332"/>
    <p:restoredTop sz="92913" autoAdjust="0"/>
  </p:normalViewPr>
  <p:slideViewPr>
    <p:cSldViewPr snapToGrid="0">
      <p:cViewPr varScale="1">
        <p:scale>
          <a:sx n="105" d="100"/>
          <a:sy n="105" d="100"/>
        </p:scale>
        <p:origin x="12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ECEE92-B4AA-49C3-93DC-DCC4A1D71E76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1403A-F115-4654-934A-A77A4B926C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233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21B2-70A9-4842-94D0-5AF74973855D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CC46-5750-4E3C-B339-CD6001120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228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21B2-70A9-4842-94D0-5AF74973855D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CC46-5750-4E3C-B339-CD6001120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38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21B2-70A9-4842-94D0-5AF74973855D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CC46-5750-4E3C-B339-CD6001120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114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21B2-70A9-4842-94D0-5AF74973855D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CC46-5750-4E3C-B339-CD6001120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62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21B2-70A9-4842-94D0-5AF74973855D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CC46-5750-4E3C-B339-CD6001120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753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21B2-70A9-4842-94D0-5AF74973855D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CC46-5750-4E3C-B339-CD6001120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171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21B2-70A9-4842-94D0-5AF74973855D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CC46-5750-4E3C-B339-CD6001120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938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21B2-70A9-4842-94D0-5AF74973855D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CC46-5750-4E3C-B339-CD6001120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96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21B2-70A9-4842-94D0-5AF74973855D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CC46-5750-4E3C-B339-CD6001120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091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21B2-70A9-4842-94D0-5AF74973855D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CC46-5750-4E3C-B339-CD6001120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076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21B2-70A9-4842-94D0-5AF74973855D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CC46-5750-4E3C-B339-CD6001120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499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921B2-70A9-4842-94D0-5AF74973855D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9CC46-5750-4E3C-B339-CD60011201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3644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Suzanne.lowi1@nhs.net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sophie.newman20@nhs.net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2272567"/>
          </a:xfrm>
        </p:spPr>
        <p:txBody>
          <a:bodyPr>
            <a:normAutofit/>
          </a:bodyPr>
          <a:lstStyle/>
          <a:p>
            <a:pPr algn="ctr"/>
            <a:r>
              <a:rPr lang="en-GB" b="1" u="sng" dirty="0"/>
              <a:t>Non Malignant Haematology </a:t>
            </a:r>
            <a:br>
              <a:rPr lang="en-GB" b="1" u="sng" dirty="0"/>
            </a:br>
            <a:r>
              <a:rPr lang="en-GB" b="1" u="sng" dirty="0"/>
              <a:t>Clinical Trials Unit </a:t>
            </a:r>
            <a:br>
              <a:rPr lang="en-GB" b="1" u="sng" dirty="0"/>
            </a:br>
            <a:r>
              <a:rPr lang="en-GB" b="1" u="sng" dirty="0"/>
              <a:t>at Hammersmith Hospital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2168" y="3094503"/>
            <a:ext cx="3127664" cy="3127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76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C7F63-E529-B04E-8EAA-0FF1BDFE4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45028"/>
            <a:ext cx="10089469" cy="932543"/>
          </a:xfrm>
        </p:spPr>
        <p:txBody>
          <a:bodyPr>
            <a:normAutofit/>
          </a:bodyPr>
          <a:lstStyle/>
          <a:p>
            <a:pPr algn="ctr"/>
            <a:r>
              <a:rPr lang="en-AU" sz="5400" b="1" dirty="0"/>
              <a:t>Red Cell Studies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527EB3-6C8C-6143-AF5E-F68E960A750F}"/>
              </a:ext>
            </a:extLst>
          </p:cNvPr>
          <p:cNvSpPr txBox="1"/>
          <p:nvPr/>
        </p:nvSpPr>
        <p:spPr>
          <a:xfrm>
            <a:off x="2360261" y="2332247"/>
            <a:ext cx="715554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400" dirty="0"/>
              <a:t>Sickle Cell Disease </a:t>
            </a:r>
          </a:p>
          <a:p>
            <a:pPr algn="ctr">
              <a:lnSpc>
                <a:spcPct val="150000"/>
              </a:lnSpc>
            </a:pPr>
            <a:r>
              <a:rPr lang="en-GB" sz="2400" dirty="0"/>
              <a:t>Thalassemia</a:t>
            </a:r>
          </a:p>
          <a:p>
            <a:pPr algn="ctr">
              <a:lnSpc>
                <a:spcPct val="150000"/>
              </a:lnSpc>
            </a:pPr>
            <a:r>
              <a:rPr lang="en-GB" sz="2400" dirty="0"/>
              <a:t>Pyruvate Kinase Deficiency </a:t>
            </a:r>
          </a:p>
          <a:p>
            <a:pPr algn="ctr"/>
            <a:endParaRPr lang="en-AU" dirty="0"/>
          </a:p>
        </p:txBody>
      </p:sp>
      <p:sp>
        <p:nvSpPr>
          <p:cNvPr id="8" name="5-Point Star 10">
            <a:extLst>
              <a:ext uri="{FF2B5EF4-FFF2-40B4-BE49-F238E27FC236}">
                <a16:creationId xmlns:a16="http://schemas.microsoft.com/office/drawing/2014/main" id="{C71737F1-5DD6-9349-8D6A-D757C66D7467}"/>
              </a:ext>
            </a:extLst>
          </p:cNvPr>
          <p:cNvSpPr/>
          <p:nvPr/>
        </p:nvSpPr>
        <p:spPr>
          <a:xfrm rot="10800000" flipV="1">
            <a:off x="403544" y="5505257"/>
            <a:ext cx="536830" cy="615429"/>
          </a:xfrm>
          <a:prstGeom prst="star5">
            <a:avLst>
              <a:gd name="adj" fmla="val 19627"/>
              <a:gd name="hf" fmla="val 105146"/>
              <a:gd name="vf" fmla="val 110557"/>
            </a:avLst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Equal 16">
            <a:extLst>
              <a:ext uri="{FF2B5EF4-FFF2-40B4-BE49-F238E27FC236}">
                <a16:creationId xmlns:a16="http://schemas.microsoft.com/office/drawing/2014/main" id="{EC1067F3-7C70-854D-9813-F36A8551FC65}"/>
              </a:ext>
            </a:extLst>
          </p:cNvPr>
          <p:cNvSpPr/>
          <p:nvPr/>
        </p:nvSpPr>
        <p:spPr>
          <a:xfrm rot="5400000">
            <a:off x="5893819" y="5463934"/>
            <a:ext cx="633185" cy="757058"/>
          </a:xfrm>
          <a:prstGeom prst="mathEqua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89CF178-30B4-EA44-A1D8-F9B048F5EB0D}"/>
              </a:ext>
            </a:extLst>
          </p:cNvPr>
          <p:cNvSpPr txBox="1"/>
          <p:nvPr/>
        </p:nvSpPr>
        <p:spPr>
          <a:xfrm>
            <a:off x="1188758" y="5688475"/>
            <a:ext cx="1592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Priority study!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3F100BE-F7DF-D044-8BC6-98794E89D1C0}"/>
              </a:ext>
            </a:extLst>
          </p:cNvPr>
          <p:cNvSpPr txBox="1"/>
          <p:nvPr/>
        </p:nvSpPr>
        <p:spPr>
          <a:xfrm>
            <a:off x="6800918" y="5655662"/>
            <a:ext cx="14930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Study on pause </a:t>
            </a:r>
          </a:p>
        </p:txBody>
      </p:sp>
      <p:sp>
        <p:nvSpPr>
          <p:cNvPr id="12" name="Smiley Face 11">
            <a:extLst>
              <a:ext uri="{FF2B5EF4-FFF2-40B4-BE49-F238E27FC236}">
                <a16:creationId xmlns:a16="http://schemas.microsoft.com/office/drawing/2014/main" id="{EA2C73E8-856D-6543-81A5-7BC9718FC4F9}"/>
              </a:ext>
            </a:extLst>
          </p:cNvPr>
          <p:cNvSpPr/>
          <p:nvPr/>
        </p:nvSpPr>
        <p:spPr>
          <a:xfrm>
            <a:off x="2877321" y="5583778"/>
            <a:ext cx="536831" cy="547947"/>
          </a:xfrm>
          <a:prstGeom prst="smileyFac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20FE5D4-97F4-5241-A722-274848B65834}"/>
              </a:ext>
            </a:extLst>
          </p:cNvPr>
          <p:cNvSpPr txBox="1"/>
          <p:nvPr/>
        </p:nvSpPr>
        <p:spPr>
          <a:xfrm>
            <a:off x="3626130" y="5655662"/>
            <a:ext cx="19937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Open for recruitment </a:t>
            </a:r>
          </a:p>
        </p:txBody>
      </p:sp>
      <p:sp>
        <p:nvSpPr>
          <p:cNvPr id="14" name="Right Arrow 13">
            <a:extLst>
              <a:ext uri="{FF2B5EF4-FFF2-40B4-BE49-F238E27FC236}">
                <a16:creationId xmlns:a16="http://schemas.microsoft.com/office/drawing/2014/main" id="{24C81850-A1CF-7A43-9D61-B7FAD23931B0}"/>
              </a:ext>
            </a:extLst>
          </p:cNvPr>
          <p:cNvSpPr/>
          <p:nvPr/>
        </p:nvSpPr>
        <p:spPr>
          <a:xfrm>
            <a:off x="8647197" y="5530120"/>
            <a:ext cx="986972" cy="590566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78EC12E-AEEC-5F40-A510-96761CCD60AC}"/>
              </a:ext>
            </a:extLst>
          </p:cNvPr>
          <p:cNvSpPr txBox="1"/>
          <p:nvPr/>
        </p:nvSpPr>
        <p:spPr>
          <a:xfrm>
            <a:off x="9987434" y="5655662"/>
            <a:ext cx="18010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Recruitment closed – study in follow up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61487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0477" y="4998701"/>
            <a:ext cx="3930396" cy="1169551"/>
          </a:xfrm>
          <a:prstGeom prst="rect">
            <a:avLst/>
          </a:prstGeom>
          <a:solidFill>
            <a:srgbClr val="FDEFBB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Principal Investigator: </a:t>
            </a:r>
            <a:r>
              <a:rPr lang="en-GB" sz="1400" dirty="0">
                <a:solidFill>
                  <a:schemeClr val="bg1"/>
                </a:solidFill>
              </a:rPr>
              <a:t>Dr Steven Okoli</a:t>
            </a:r>
            <a:endParaRPr lang="en-GB" sz="1400" b="1" dirty="0">
              <a:solidFill>
                <a:schemeClr val="bg1"/>
              </a:solidFill>
            </a:endParaRPr>
          </a:p>
          <a:p>
            <a:pPr algn="ctr"/>
            <a:r>
              <a:rPr lang="en-GB" sz="1400" b="1" dirty="0">
                <a:solidFill>
                  <a:schemeClr val="bg1"/>
                </a:solidFill>
              </a:rPr>
              <a:t>Study Coordinator: </a:t>
            </a:r>
            <a:r>
              <a:rPr lang="en-GB" sz="1400" dirty="0" smtClean="0">
                <a:solidFill>
                  <a:schemeClr val="bg1"/>
                </a:solidFill>
              </a:rPr>
              <a:t>Charlotte Lyon</a:t>
            </a:r>
          </a:p>
          <a:p>
            <a:pPr algn="ctr"/>
            <a:r>
              <a:rPr lang="en-GB" sz="1400" b="1" dirty="0" smtClean="0">
                <a:solidFill>
                  <a:schemeClr val="accent1"/>
                </a:solidFill>
              </a:rPr>
              <a:t>Charlotte.lyon6@nhs.net</a:t>
            </a:r>
            <a:endParaRPr lang="en-GB" sz="1400" b="1" dirty="0">
              <a:solidFill>
                <a:schemeClr val="accent1"/>
              </a:solidFill>
            </a:endParaRPr>
          </a:p>
          <a:p>
            <a:pPr algn="ctr"/>
            <a:r>
              <a:rPr lang="en-GB" sz="1400" b="1" dirty="0">
                <a:solidFill>
                  <a:schemeClr val="bg1"/>
                </a:solidFill>
              </a:rPr>
              <a:t>Recruitment target</a:t>
            </a:r>
            <a:r>
              <a:rPr lang="en-GB" sz="1400" dirty="0">
                <a:solidFill>
                  <a:schemeClr val="bg1"/>
                </a:solidFill>
              </a:rPr>
              <a:t>: </a:t>
            </a:r>
            <a:r>
              <a:rPr lang="en-GB" sz="1400" dirty="0" smtClean="0">
                <a:solidFill>
                  <a:schemeClr val="bg1"/>
                </a:solidFill>
              </a:rPr>
              <a:t>2</a:t>
            </a:r>
          </a:p>
          <a:p>
            <a:pPr algn="ctr"/>
            <a:r>
              <a:rPr lang="en-GB" sz="1400" dirty="0" smtClean="0">
                <a:solidFill>
                  <a:schemeClr val="bg1"/>
                </a:solidFill>
              </a:rPr>
              <a:t> </a:t>
            </a:r>
            <a:r>
              <a:rPr lang="en-GB" sz="1400" b="1" dirty="0">
                <a:solidFill>
                  <a:schemeClr val="bg1"/>
                </a:solidFill>
              </a:rPr>
              <a:t>Recruitment Closure Date: </a:t>
            </a:r>
            <a:r>
              <a:rPr lang="en-GB" sz="1400" dirty="0" smtClean="0">
                <a:solidFill>
                  <a:schemeClr val="bg1"/>
                </a:solidFill>
              </a:rPr>
              <a:t>TBC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94132" y="323869"/>
            <a:ext cx="10966704" cy="967032"/>
          </a:xfrm>
          <a:prstGeom prst="rect">
            <a:avLst/>
          </a:prstGeom>
          <a:solidFill>
            <a:srgbClr val="FDE89D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b="1" u="sng" dirty="0" smtClean="0">
                <a:solidFill>
                  <a:schemeClr val="bg1"/>
                </a:solidFill>
                <a:latin typeface="+mn-lt"/>
              </a:rPr>
              <a:t>REDRESS: </a:t>
            </a:r>
            <a:r>
              <a:rPr lang="en-GB" sz="2000" dirty="0">
                <a:solidFill>
                  <a:schemeClr val="bg1"/>
                </a:solidFill>
                <a:latin typeface="+mn-lt"/>
              </a:rPr>
              <a:t>A multi-centre open randomised controlled trial to assess the effect of related </a:t>
            </a:r>
            <a:r>
              <a:rPr lang="en-GB" sz="2000" b="1" i="1" dirty="0">
                <a:solidFill>
                  <a:schemeClr val="bg1"/>
                </a:solidFill>
                <a:latin typeface="+mn-lt"/>
              </a:rPr>
              <a:t>haplo-donor haematopoietic stem cell transplantation versus standard of care </a:t>
            </a:r>
            <a:r>
              <a:rPr lang="en-GB" sz="2000" dirty="0">
                <a:solidFill>
                  <a:schemeClr val="bg1"/>
                </a:solidFill>
                <a:latin typeface="+mn-lt"/>
              </a:rPr>
              <a:t>(no transplant) on treatment failure at 24 month in adults with severe sickle cell </a:t>
            </a:r>
            <a:r>
              <a:rPr lang="en-GB" sz="2000" dirty="0" smtClean="0">
                <a:solidFill>
                  <a:schemeClr val="bg1"/>
                </a:solidFill>
                <a:latin typeface="+mn-lt"/>
              </a:rPr>
              <a:t>disease.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4132" y="1441033"/>
            <a:ext cx="10966704" cy="2985433"/>
          </a:xfrm>
          <a:prstGeom prst="rect">
            <a:avLst/>
          </a:prstGeom>
          <a:solidFill>
            <a:srgbClr val="FDEFBB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</a:rPr>
              <a:t>Main Inclusion Criteria:</a:t>
            </a:r>
          </a:p>
          <a:p>
            <a:pPr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1"/>
                </a:solidFill>
              </a:rPr>
              <a:t>Above 18 years old. </a:t>
            </a:r>
          </a:p>
          <a:p>
            <a:pPr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1"/>
                </a:solidFill>
              </a:rPr>
              <a:t>Confirmed Haploidentical donor.</a:t>
            </a:r>
          </a:p>
          <a:p>
            <a:pPr lvl="0"/>
            <a:r>
              <a:rPr lang="en-GB" sz="1400" b="1" dirty="0">
                <a:solidFill>
                  <a:schemeClr val="bg1"/>
                </a:solidFill>
              </a:rPr>
              <a:t>Severe SCD phenotype who are at high risk for morbidity and mortality. Severe SCD is defined by at least one of the following:</a:t>
            </a:r>
          </a:p>
          <a:p>
            <a:pPr marL="171450" lvl="0" indent="-1714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sz="1200" dirty="0">
                <a:solidFill>
                  <a:schemeClr val="bg1"/>
                </a:solidFill>
              </a:rPr>
              <a:t>Clinically significant neurologic event (stroke) or deficit lasting &gt; 24 hours.</a:t>
            </a:r>
          </a:p>
          <a:p>
            <a:pPr marL="171450" lvl="0" indent="-1714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sz="1200" dirty="0">
                <a:solidFill>
                  <a:schemeClr val="bg1"/>
                </a:solidFill>
              </a:rPr>
              <a:t>History of ≥2 acute chest syndromes in a 2-year period preceding enrolment despite optimum treatment, e.g. with </a:t>
            </a:r>
            <a:r>
              <a:rPr lang="en-GB" sz="1200" dirty="0" smtClean="0">
                <a:solidFill>
                  <a:schemeClr val="bg1"/>
                </a:solidFill>
              </a:rPr>
              <a:t>HU</a:t>
            </a:r>
            <a:endParaRPr lang="en-GB" sz="1200" dirty="0">
              <a:solidFill>
                <a:schemeClr val="bg1"/>
              </a:solidFill>
            </a:endParaRPr>
          </a:p>
          <a:p>
            <a:pPr marL="171450" lvl="0" indent="-1714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sz="1200" dirty="0">
                <a:solidFill>
                  <a:schemeClr val="bg1"/>
                </a:solidFill>
              </a:rPr>
              <a:t>History of ≥3 severe pain crises per year in a 2-year period preceding enrolment despite the institution of supportive care measures (e.g. optimum treatment with HC).</a:t>
            </a:r>
          </a:p>
          <a:p>
            <a:pPr marL="171450" lvl="0" indent="-1714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sz="1200" dirty="0">
                <a:solidFill>
                  <a:schemeClr val="bg1"/>
                </a:solidFill>
              </a:rPr>
              <a:t>Administration of regular transfusion therapy (=8 packed red blood transfusions per year for 1 year to prevent </a:t>
            </a:r>
            <a:r>
              <a:rPr lang="en-GB" sz="1200" dirty="0" smtClean="0">
                <a:solidFill>
                  <a:schemeClr val="bg1"/>
                </a:solidFill>
              </a:rPr>
              <a:t>VOCs).</a:t>
            </a:r>
            <a:endParaRPr lang="en-GB" sz="1200" dirty="0">
              <a:solidFill>
                <a:schemeClr val="bg1"/>
              </a:solidFill>
            </a:endParaRPr>
          </a:p>
          <a:p>
            <a:pPr marL="171450" lvl="0" indent="-1714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sz="1200" dirty="0" smtClean="0">
                <a:solidFill>
                  <a:schemeClr val="bg1"/>
                </a:solidFill>
              </a:rPr>
              <a:t>Patients </a:t>
            </a:r>
            <a:r>
              <a:rPr lang="en-GB" sz="1200" dirty="0">
                <a:solidFill>
                  <a:schemeClr val="bg1"/>
                </a:solidFill>
              </a:rPr>
              <a:t>assessed as requiring transfusion but with red cell </a:t>
            </a:r>
            <a:r>
              <a:rPr lang="en-GB" sz="1200" dirty="0" err="1">
                <a:solidFill>
                  <a:schemeClr val="bg1"/>
                </a:solidFill>
              </a:rPr>
              <a:t>allo</a:t>
            </a:r>
            <a:r>
              <a:rPr lang="en-GB" sz="1200" dirty="0">
                <a:solidFill>
                  <a:schemeClr val="bg1"/>
                </a:solidFill>
              </a:rPr>
              <a:t>-antibodies/very rare blood type, rendering it difficult to continue/commence chronic </a:t>
            </a:r>
            <a:r>
              <a:rPr lang="en-GB" sz="1200" dirty="0" smtClean="0">
                <a:solidFill>
                  <a:schemeClr val="bg1"/>
                </a:solidFill>
              </a:rPr>
              <a:t>transfusion.</a:t>
            </a:r>
          </a:p>
          <a:p>
            <a:pPr marL="171450" lvl="0" indent="-1714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sz="1200" dirty="0" smtClean="0">
                <a:solidFill>
                  <a:schemeClr val="bg1"/>
                </a:solidFill>
              </a:rPr>
              <a:t>Patients </a:t>
            </a:r>
            <a:r>
              <a:rPr lang="en-GB" sz="1200" dirty="0">
                <a:solidFill>
                  <a:schemeClr val="bg1"/>
                </a:solidFill>
              </a:rPr>
              <a:t>requiring HC/transfusion for treatment of SCD complications who cannot tolerate either therapy due to significant adverse </a:t>
            </a:r>
            <a:r>
              <a:rPr lang="en-GB" sz="1200" dirty="0" smtClean="0">
                <a:solidFill>
                  <a:schemeClr val="bg1"/>
                </a:solidFill>
              </a:rPr>
              <a:t>reactions.</a:t>
            </a:r>
          </a:p>
          <a:p>
            <a:pPr marL="171450" lvl="0" indent="-1714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sz="1200" dirty="0" smtClean="0">
                <a:solidFill>
                  <a:schemeClr val="bg1"/>
                </a:solidFill>
              </a:rPr>
              <a:t>Established </a:t>
            </a:r>
            <a:r>
              <a:rPr lang="en-GB" sz="1200" dirty="0">
                <a:solidFill>
                  <a:schemeClr val="bg1"/>
                </a:solidFill>
              </a:rPr>
              <a:t>end organ damage relating to SCD, including but not limited to progressive sickle vasculopathy and hepatopathy</a:t>
            </a:r>
            <a:r>
              <a:rPr lang="en-GB" sz="1200" dirty="0" smtClean="0">
                <a:solidFill>
                  <a:schemeClr val="bg1"/>
                </a:solidFill>
              </a:rPr>
              <a:t>.</a:t>
            </a:r>
            <a:r>
              <a:rPr lang="en-GB" sz="1200" dirty="0"/>
              <a:t>	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74920" y="4690925"/>
            <a:ext cx="6185916" cy="1785104"/>
          </a:xfrm>
          <a:prstGeom prst="rect">
            <a:avLst/>
          </a:prstGeom>
          <a:solidFill>
            <a:srgbClr val="FDEFBB"/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b="1" dirty="0">
                <a:solidFill>
                  <a:schemeClr val="bg1"/>
                </a:solidFill>
              </a:rPr>
              <a:t>Primary exclusion criteria: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bg1"/>
                </a:solidFill>
                <a:effectLst/>
              </a:rPr>
              <a:t>Fully matched sibling donor.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bg1"/>
                </a:solidFill>
              </a:rPr>
              <a:t>Previous bone marrow transplant.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bg1"/>
                </a:solidFill>
              </a:rPr>
              <a:t>Clinically significant donor specific HLA antibodies. </a:t>
            </a:r>
            <a:endParaRPr lang="en-GB" sz="1100" dirty="0">
              <a:solidFill>
                <a:schemeClr val="bg1"/>
              </a:solidFill>
              <a:effectLst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bg1"/>
                </a:solidFill>
                <a:effectLst/>
              </a:rPr>
              <a:t>Active blood borne viruses.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bg1"/>
                </a:solidFill>
                <a:effectLst/>
              </a:rPr>
              <a:t>Uncontrolled bacterial, fungal or viral infection.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bg1"/>
                </a:solidFill>
              </a:rPr>
              <a:t>Pre-existing condition deemed to significantly increase the risk of haploidentical SCT by the local PI. </a:t>
            </a:r>
            <a:endParaRPr lang="en-GB" sz="1100" dirty="0">
              <a:solidFill>
                <a:schemeClr val="bg1"/>
              </a:solidFill>
              <a:effectLst/>
            </a:endParaRPr>
          </a:p>
        </p:txBody>
      </p:sp>
      <p:sp>
        <p:nvSpPr>
          <p:cNvPr id="7" name="Smiley Face 6">
            <a:extLst>
              <a:ext uri="{FF2B5EF4-FFF2-40B4-BE49-F238E27FC236}">
                <a16:creationId xmlns:a16="http://schemas.microsoft.com/office/drawing/2014/main" id="{8FD7842F-5C17-3F01-B911-A9068D83C5CE}"/>
              </a:ext>
            </a:extLst>
          </p:cNvPr>
          <p:cNvSpPr/>
          <p:nvPr/>
        </p:nvSpPr>
        <p:spPr>
          <a:xfrm>
            <a:off x="10367011" y="1625949"/>
            <a:ext cx="536831" cy="547947"/>
          </a:xfrm>
          <a:prstGeom prst="smileyFac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5-Point Star 10">
            <a:extLst>
              <a:ext uri="{FF2B5EF4-FFF2-40B4-BE49-F238E27FC236}">
                <a16:creationId xmlns:a16="http://schemas.microsoft.com/office/drawing/2014/main" id="{C71737F1-5DD6-9349-8D6A-D757C66D7467}"/>
              </a:ext>
            </a:extLst>
          </p:cNvPr>
          <p:cNvSpPr/>
          <p:nvPr/>
        </p:nvSpPr>
        <p:spPr>
          <a:xfrm rot="10800000" flipV="1">
            <a:off x="9473187" y="1592207"/>
            <a:ext cx="536830" cy="615429"/>
          </a:xfrm>
          <a:prstGeom prst="star5">
            <a:avLst>
              <a:gd name="adj" fmla="val 19627"/>
              <a:gd name="hf" fmla="val 105146"/>
              <a:gd name="vf" fmla="val 110557"/>
            </a:avLst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09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66928" y="238638"/>
            <a:ext cx="10943753" cy="1530889"/>
          </a:xfrm>
          <a:prstGeom prst="rect">
            <a:avLst/>
          </a:prstGeom>
          <a:solidFill>
            <a:srgbClr val="8EA2F6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GB" sz="2000" b="1" u="sng" dirty="0" smtClean="0">
                <a:solidFill>
                  <a:schemeClr val="bg1"/>
                </a:solidFill>
                <a:latin typeface="+mn-lt"/>
              </a:rPr>
              <a:t>FERVENT-1: </a:t>
            </a:r>
            <a:r>
              <a:rPr lang="en-GB" sz="1800" dirty="0" smtClean="0">
                <a:solidFill>
                  <a:srgbClr val="000000"/>
                </a:solidFill>
                <a:latin typeface="+mn-lt"/>
              </a:rPr>
              <a:t>A </a:t>
            </a:r>
            <a:r>
              <a:rPr lang="en" sz="1800" dirty="0" smtClean="0">
                <a:solidFill>
                  <a:schemeClr val="bg1"/>
                </a:solidFill>
                <a:latin typeface="+mn-lt"/>
              </a:rPr>
              <a:t>phase 2, two-part, randomized, double blind, placebo controlled, multicentre </a:t>
            </a:r>
            <a:r>
              <a:rPr lang="en" sz="1800" dirty="0">
                <a:solidFill>
                  <a:schemeClr val="bg1"/>
                </a:solidFill>
                <a:latin typeface="+mn-lt"/>
              </a:rPr>
              <a:t>study </a:t>
            </a:r>
            <a:r>
              <a:rPr lang="en" sz="1800" dirty="0" smtClean="0">
                <a:solidFill>
                  <a:schemeClr val="bg1"/>
                </a:solidFill>
                <a:latin typeface="+mn-lt"/>
              </a:rPr>
              <a:t>to evaluate the efficacy, safety</a:t>
            </a:r>
            <a:r>
              <a:rPr lang="en" sz="1800" dirty="0">
                <a:solidFill>
                  <a:schemeClr val="bg1"/>
                </a:solidFill>
                <a:latin typeface="+mn-lt"/>
              </a:rPr>
              <a:t>, </a:t>
            </a:r>
            <a:r>
              <a:rPr lang="en" sz="1800" dirty="0" smtClean="0">
                <a:solidFill>
                  <a:schemeClr val="bg1"/>
                </a:solidFill>
                <a:latin typeface="+mn-lt"/>
              </a:rPr>
              <a:t>and tolerability of subcutaneously administrated </a:t>
            </a:r>
            <a:r>
              <a:rPr lang="en" sz="1800" b="1" i="1" dirty="0" smtClean="0">
                <a:solidFill>
                  <a:schemeClr val="bg1"/>
                </a:solidFill>
                <a:latin typeface="+mn-lt"/>
              </a:rPr>
              <a:t>REGN7999 (TMPRSS6 inhibitor) </a:t>
            </a:r>
            <a:r>
              <a:rPr lang="en" sz="1800" dirty="0" smtClean="0">
                <a:solidFill>
                  <a:schemeClr val="bg1"/>
                </a:solidFill>
                <a:latin typeface="+mn-lt"/>
              </a:rPr>
              <a:t>in Participants with iron overload due to non-transfusion dependent Beta Thalassemia. </a:t>
            </a:r>
          </a:p>
          <a:p>
            <a:pPr>
              <a:lnSpc>
                <a:spcPct val="100000"/>
              </a:lnSpc>
            </a:pPr>
            <a:endParaRPr lang="en" sz="1800" b="1" u="sng" dirty="0">
              <a:solidFill>
                <a:schemeClr val="bg1"/>
              </a:solidFill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" sz="1800" b="1" u="sng" dirty="0" smtClean="0">
                <a:solidFill>
                  <a:schemeClr val="bg1"/>
                </a:solidFill>
                <a:latin typeface="+mn-lt"/>
              </a:rPr>
              <a:t>IMP</a:t>
            </a:r>
            <a:r>
              <a:rPr lang="en" sz="1800" b="1" u="sng" dirty="0">
                <a:solidFill>
                  <a:schemeClr val="bg1"/>
                </a:solidFill>
                <a:latin typeface="+mn-lt"/>
              </a:rPr>
              <a:t>: </a:t>
            </a:r>
            <a:r>
              <a:rPr lang="en" sz="1800" dirty="0" smtClean="0">
                <a:solidFill>
                  <a:schemeClr val="bg1"/>
                </a:solidFill>
                <a:latin typeface="+mn-lt"/>
              </a:rPr>
              <a:t>one subcutaneous injection every 4 weeks. </a:t>
            </a:r>
            <a:endParaRPr lang="en-GB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6929" y="2017446"/>
            <a:ext cx="4041647" cy="1897955"/>
          </a:xfrm>
          <a:prstGeom prst="rect">
            <a:avLst/>
          </a:prstGeom>
          <a:solidFill>
            <a:srgbClr val="C2CDFA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Primary inclusion criteria</a:t>
            </a:r>
            <a:r>
              <a:rPr lang="en-GB" b="1" dirty="0" smtClean="0">
                <a:solidFill>
                  <a:schemeClr val="bg1"/>
                </a:solidFill>
              </a:rPr>
              <a:t>:</a:t>
            </a:r>
            <a:endParaRPr lang="en-GB" sz="1200" dirty="0" smtClean="0">
              <a:solidFill>
                <a:schemeClr val="bg1"/>
              </a:solidFill>
            </a:endParaRPr>
          </a:p>
          <a:p>
            <a:pPr marL="171450" indent="-17145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/>
                </a:solidFill>
              </a:rPr>
              <a:t>18-60 years old</a:t>
            </a:r>
          </a:p>
          <a:p>
            <a:pPr marL="171450" indent="-171450">
              <a:spcBef>
                <a:spcPts val="60"/>
              </a:spcBef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1"/>
                </a:solidFill>
              </a:rPr>
              <a:t>Clinical </a:t>
            </a:r>
            <a:r>
              <a:rPr lang="en-GB" sz="1200" dirty="0">
                <a:solidFill>
                  <a:schemeClr val="bg1"/>
                </a:solidFill>
              </a:rPr>
              <a:t>diagnosis of NTDT </a:t>
            </a:r>
            <a:r>
              <a:rPr lang="en-GB" sz="1200" dirty="0" smtClean="0">
                <a:solidFill>
                  <a:schemeClr val="bg1"/>
                </a:solidFill>
              </a:rPr>
              <a:t>(history </a:t>
            </a:r>
            <a:r>
              <a:rPr lang="en-GB" sz="1200" dirty="0">
                <a:solidFill>
                  <a:schemeClr val="bg1"/>
                </a:solidFill>
              </a:rPr>
              <a:t>of serum ferritin &gt;12 ng/mL, </a:t>
            </a:r>
            <a:r>
              <a:rPr lang="en-GB" sz="1200" dirty="0" smtClean="0">
                <a:solidFill>
                  <a:schemeClr val="bg1"/>
                </a:solidFill>
              </a:rPr>
              <a:t>haemoglobin</a:t>
            </a:r>
            <a:r>
              <a:rPr lang="en-GB" sz="1200" dirty="0">
                <a:solidFill>
                  <a:schemeClr val="bg1"/>
                </a:solidFill>
              </a:rPr>
              <a:t> </a:t>
            </a:r>
            <a:r>
              <a:rPr lang="en-GB" sz="1200" dirty="0" smtClean="0">
                <a:solidFill>
                  <a:schemeClr val="bg1"/>
                </a:solidFill>
              </a:rPr>
              <a:t>electrophoresis </a:t>
            </a:r>
            <a:r>
              <a:rPr lang="en-GB" sz="1200" dirty="0">
                <a:solidFill>
                  <a:schemeClr val="bg1"/>
                </a:solidFill>
              </a:rPr>
              <a:t>indicative of HbA2 ≥3.5% and HbF &gt;5%, and/or genetic evidence of </a:t>
            </a:r>
            <a:r>
              <a:rPr lang="en-GB" sz="1200" dirty="0" smtClean="0">
                <a:solidFill>
                  <a:schemeClr val="bg1"/>
                </a:solidFill>
              </a:rPr>
              <a:t>a disease-conferring B-globin </a:t>
            </a:r>
            <a:r>
              <a:rPr lang="en-GB" sz="1200" dirty="0">
                <a:solidFill>
                  <a:schemeClr val="bg1"/>
                </a:solidFill>
              </a:rPr>
              <a:t>mutation</a:t>
            </a:r>
            <a:r>
              <a:rPr lang="en-GB" sz="1200" dirty="0" smtClean="0">
                <a:solidFill>
                  <a:schemeClr val="bg1"/>
                </a:solidFill>
              </a:rPr>
              <a:t>.</a:t>
            </a:r>
          </a:p>
          <a:p>
            <a:pPr marL="171450" indent="-171450">
              <a:spcBef>
                <a:spcPts val="6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1"/>
                </a:solidFill>
              </a:rPr>
              <a:t>Iron overloading, </a:t>
            </a:r>
            <a:r>
              <a:rPr lang="en-GB" sz="1200" dirty="0">
                <a:solidFill>
                  <a:schemeClr val="bg1"/>
                </a:solidFill>
              </a:rPr>
              <a:t>defined as LIC ≥5 mg Fe/g DW as measured by R2* MRI at </a:t>
            </a:r>
            <a:r>
              <a:rPr lang="en-GB" sz="1200" dirty="0" smtClean="0">
                <a:solidFill>
                  <a:schemeClr val="bg1"/>
                </a:solidFill>
              </a:rPr>
              <a:t>screening, or Serum ferritin ≥300 ng/mL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6928" y="4156976"/>
            <a:ext cx="4041648" cy="2400657"/>
          </a:xfrm>
          <a:prstGeom prst="rect">
            <a:avLst/>
          </a:prstGeom>
          <a:solidFill>
            <a:srgbClr val="C2CDFA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Primary exclusion criteria: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1"/>
                </a:solidFill>
              </a:rPr>
              <a:t>Haemoglobin </a:t>
            </a:r>
            <a:r>
              <a:rPr lang="en-GB" sz="1200" dirty="0">
                <a:solidFill>
                  <a:schemeClr val="bg1"/>
                </a:solidFill>
              </a:rPr>
              <a:t>≤8 g/</a:t>
            </a:r>
            <a:r>
              <a:rPr lang="en-GB" sz="1200" dirty="0" err="1">
                <a:solidFill>
                  <a:schemeClr val="bg1"/>
                </a:solidFill>
              </a:rPr>
              <a:t>dL</a:t>
            </a:r>
            <a:endParaRPr lang="en-GB" sz="12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1"/>
                </a:solidFill>
              </a:rPr>
              <a:t>Any </a:t>
            </a:r>
            <a:r>
              <a:rPr lang="en-GB" sz="1200" dirty="0">
                <a:solidFill>
                  <a:schemeClr val="bg1"/>
                </a:solidFill>
              </a:rPr>
              <a:t>RBC transfusion within 12 weeks of visit 3.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1"/>
                </a:solidFill>
              </a:rPr>
              <a:t>Greater </a:t>
            </a:r>
            <a:r>
              <a:rPr lang="en-GB" sz="1200" dirty="0">
                <a:solidFill>
                  <a:schemeClr val="bg1"/>
                </a:solidFill>
              </a:rPr>
              <a:t>than 3 RBC transfusions over approximately 6 months prior to screening visit 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 smtClean="0">
                <a:solidFill>
                  <a:schemeClr val="bg1"/>
                </a:solidFill>
              </a:rPr>
              <a:t>For </a:t>
            </a:r>
            <a:r>
              <a:rPr lang="en-GB" sz="1200" b="1" dirty="0">
                <a:solidFill>
                  <a:schemeClr val="bg1"/>
                </a:solidFill>
              </a:rPr>
              <a:t>Part A only: </a:t>
            </a:r>
            <a:r>
              <a:rPr lang="en-GB" sz="1200" dirty="0">
                <a:solidFill>
                  <a:schemeClr val="bg1"/>
                </a:solidFill>
              </a:rPr>
              <a:t>Any ICT use in approximately 12 weeks prior to screening visit 2 </a:t>
            </a:r>
            <a:r>
              <a:rPr lang="en-GB" sz="1200" dirty="0" smtClean="0">
                <a:solidFill>
                  <a:schemeClr val="bg1"/>
                </a:solidFill>
              </a:rPr>
              <a:t>or any </a:t>
            </a:r>
            <a:r>
              <a:rPr lang="en-GB" sz="1200" dirty="0">
                <a:solidFill>
                  <a:schemeClr val="bg1"/>
                </a:solidFill>
              </a:rPr>
              <a:t>intention to initiate or resume ICT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chemeClr val="bg1"/>
                </a:solidFill>
              </a:rPr>
              <a:t>For Part B only: </a:t>
            </a:r>
            <a:r>
              <a:rPr lang="en-GB" sz="1200" dirty="0">
                <a:solidFill>
                  <a:schemeClr val="bg1"/>
                </a:solidFill>
              </a:rPr>
              <a:t>If on ICT, any change in ICT dose in approximately 12 weeks prior </a:t>
            </a:r>
            <a:r>
              <a:rPr lang="en-GB" sz="1200" dirty="0" smtClean="0">
                <a:solidFill>
                  <a:schemeClr val="bg1"/>
                </a:solidFill>
              </a:rPr>
              <a:t>to screening </a:t>
            </a:r>
            <a:r>
              <a:rPr lang="en-GB" sz="1200" dirty="0">
                <a:solidFill>
                  <a:schemeClr val="bg1"/>
                </a:solidFill>
              </a:rPr>
              <a:t>visit 2, or intention to change dose in following 6 </a:t>
            </a:r>
            <a:r>
              <a:rPr lang="en-GB" sz="1200" dirty="0" smtClean="0">
                <a:solidFill>
                  <a:schemeClr val="bg1"/>
                </a:solidFill>
              </a:rPr>
              <a:t>months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bg1"/>
                </a:solidFill>
              </a:rPr>
              <a:t>Previous Splenectomy</a:t>
            </a:r>
            <a:endParaRPr lang="en-GB" sz="1100" dirty="0" smtClean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02936" y="5843469"/>
            <a:ext cx="5934456" cy="646331"/>
          </a:xfrm>
          <a:prstGeom prst="rect">
            <a:avLst/>
          </a:prstGeom>
          <a:solidFill>
            <a:srgbClr val="C2CDFA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bg1"/>
                </a:solidFill>
              </a:rPr>
              <a:t>Principal Investigator: </a:t>
            </a:r>
            <a:r>
              <a:rPr lang="en-GB" sz="1200" dirty="0" smtClean="0">
                <a:solidFill>
                  <a:schemeClr val="bg1"/>
                </a:solidFill>
              </a:rPr>
              <a:t>Dr Mark Layton</a:t>
            </a:r>
            <a:endParaRPr lang="en-GB" sz="1200" dirty="0">
              <a:solidFill>
                <a:schemeClr val="bg1"/>
              </a:solidFill>
            </a:endParaRPr>
          </a:p>
          <a:p>
            <a:pPr algn="ctr"/>
            <a:r>
              <a:rPr lang="en-GB" sz="1200" b="1" dirty="0" smtClean="0">
                <a:solidFill>
                  <a:schemeClr val="bg1"/>
                </a:solidFill>
              </a:rPr>
              <a:t>Study </a:t>
            </a:r>
            <a:r>
              <a:rPr lang="en-GB" sz="1200" b="1" dirty="0">
                <a:solidFill>
                  <a:schemeClr val="bg1"/>
                </a:solidFill>
              </a:rPr>
              <a:t>Coordinator</a:t>
            </a:r>
            <a:r>
              <a:rPr lang="en-GB" sz="1200" b="1" dirty="0" smtClean="0">
                <a:solidFill>
                  <a:schemeClr val="bg1"/>
                </a:solidFill>
              </a:rPr>
              <a:t>: </a:t>
            </a:r>
            <a:r>
              <a:rPr lang="en-GB" sz="1200" dirty="0" smtClean="0">
                <a:solidFill>
                  <a:schemeClr val="bg1"/>
                </a:solidFill>
              </a:rPr>
              <a:t>Suzy Lowi </a:t>
            </a:r>
            <a:r>
              <a:rPr lang="en-GB" sz="1200" dirty="0" smtClean="0">
                <a:solidFill>
                  <a:schemeClr val="bg1"/>
                </a:solidFill>
                <a:hlinkClick r:id="rId2"/>
              </a:rPr>
              <a:t>Suzanne.lowi1@nhs.net</a:t>
            </a:r>
            <a:r>
              <a:rPr lang="en-GB" sz="1200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GB" sz="1200" b="1" dirty="0">
                <a:solidFill>
                  <a:schemeClr val="bg1"/>
                </a:solidFill>
              </a:rPr>
              <a:t>Recruitment target</a:t>
            </a:r>
            <a:r>
              <a:rPr lang="en-GB" sz="1200" dirty="0">
                <a:solidFill>
                  <a:schemeClr val="bg1"/>
                </a:solidFill>
              </a:rPr>
              <a:t>:  </a:t>
            </a:r>
            <a:r>
              <a:rPr lang="en-GB" sz="1200" dirty="0" smtClean="0">
                <a:solidFill>
                  <a:schemeClr val="bg1"/>
                </a:solidFill>
              </a:rPr>
              <a:t>1 </a:t>
            </a:r>
            <a:r>
              <a:rPr lang="en-GB" sz="1200" b="1" dirty="0" smtClean="0">
                <a:solidFill>
                  <a:schemeClr val="bg1"/>
                </a:solidFill>
              </a:rPr>
              <a:t>Recruitment </a:t>
            </a:r>
            <a:r>
              <a:rPr lang="en-GB" sz="1200" b="1" dirty="0">
                <a:solidFill>
                  <a:schemeClr val="bg1"/>
                </a:solidFill>
              </a:rPr>
              <a:t>Closure Date</a:t>
            </a:r>
            <a:r>
              <a:rPr lang="en-GB" sz="1200" b="1" dirty="0" smtClean="0">
                <a:solidFill>
                  <a:schemeClr val="bg1"/>
                </a:solidFill>
              </a:rPr>
              <a:t>: TBC</a:t>
            </a:r>
            <a:endParaRPr lang="en-GB" sz="1200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/>
          <p:nvPr/>
        </p:nvPicPr>
        <p:blipFill rotWithShape="1">
          <a:blip r:embed="rId3"/>
          <a:srcRect l="11291" t="16592" r="61921" b="24022"/>
          <a:stretch/>
        </p:blipFill>
        <p:spPr bwMode="auto">
          <a:xfrm>
            <a:off x="5202936" y="2148005"/>
            <a:ext cx="5861304" cy="33832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Equal 16">
            <a:extLst>
              <a:ext uri="{FF2B5EF4-FFF2-40B4-BE49-F238E27FC236}">
                <a16:creationId xmlns:a16="http://schemas.microsoft.com/office/drawing/2014/main" id="{EC1067F3-7C70-854D-9813-F36A8551FC65}"/>
              </a:ext>
            </a:extLst>
          </p:cNvPr>
          <p:cNvSpPr/>
          <p:nvPr/>
        </p:nvSpPr>
        <p:spPr>
          <a:xfrm rot="5400000">
            <a:off x="10369118" y="881773"/>
            <a:ext cx="633185" cy="757058"/>
          </a:xfrm>
          <a:prstGeom prst="mathEqua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16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66570"/>
            <a:ext cx="11109959" cy="1248107"/>
          </a:xfrm>
          <a:solidFill>
            <a:srgbClr val="FB7578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GB" sz="2000" b="1" u="sng" dirty="0" smtClean="0">
                <a:solidFill>
                  <a:srgbClr val="000000"/>
                </a:solidFill>
                <a:latin typeface="+mn-lt"/>
              </a:rPr>
              <a:t>Hibiscus 2: </a:t>
            </a:r>
            <a:r>
              <a:rPr lang="en-GB" sz="1800" dirty="0" smtClean="0">
                <a:solidFill>
                  <a:srgbClr val="000000"/>
                </a:solidFill>
                <a:latin typeface="+mn-lt"/>
              </a:rPr>
              <a:t>An Global, Phase 3, Randomized</a:t>
            </a:r>
            <a:r>
              <a:rPr lang="en-GB" sz="1800" dirty="0">
                <a:solidFill>
                  <a:srgbClr val="000000"/>
                </a:solidFill>
                <a:latin typeface="+mn-lt"/>
              </a:rPr>
              <a:t>, </a:t>
            </a:r>
            <a:r>
              <a:rPr lang="en-GB" sz="1800" dirty="0" smtClean="0">
                <a:solidFill>
                  <a:srgbClr val="000000"/>
                </a:solidFill>
                <a:latin typeface="+mn-lt"/>
              </a:rPr>
              <a:t>Double-Blind, </a:t>
            </a:r>
            <a:r>
              <a:rPr lang="en-GB" sz="1800" b="1" dirty="0" smtClean="0">
                <a:solidFill>
                  <a:srgbClr val="000000"/>
                </a:solidFill>
              </a:rPr>
              <a:t>Placebo-controlled </a:t>
            </a:r>
            <a:r>
              <a:rPr lang="en-GB" sz="1800" dirty="0" smtClean="0">
                <a:solidFill>
                  <a:srgbClr val="000000"/>
                </a:solidFill>
                <a:latin typeface="+mn-lt"/>
              </a:rPr>
              <a:t>study evaluating the efficacy and safety </a:t>
            </a:r>
            <a:r>
              <a:rPr lang="en-GB" sz="1800" dirty="0">
                <a:solidFill>
                  <a:srgbClr val="000000"/>
                </a:solidFill>
                <a:latin typeface="+mn-lt"/>
              </a:rPr>
              <a:t>of </a:t>
            </a:r>
            <a:r>
              <a:rPr lang="en-GB" sz="1800" b="1" i="1" dirty="0">
                <a:solidFill>
                  <a:srgbClr val="000000"/>
                </a:solidFill>
                <a:latin typeface="+mn-lt"/>
              </a:rPr>
              <a:t>Etavopivat </a:t>
            </a:r>
            <a:r>
              <a:rPr lang="en-GB" sz="1800" b="1" i="1" dirty="0" smtClean="0">
                <a:solidFill>
                  <a:srgbClr val="000000"/>
                </a:solidFill>
                <a:latin typeface="+mn-lt"/>
              </a:rPr>
              <a:t>(Pyruvate </a:t>
            </a:r>
            <a:r>
              <a:rPr lang="en-GB" sz="1800" b="1" i="1" dirty="0">
                <a:solidFill>
                  <a:srgbClr val="000000"/>
                </a:solidFill>
                <a:latin typeface="+mn-lt"/>
              </a:rPr>
              <a:t>Kinase Activator) </a:t>
            </a:r>
            <a:r>
              <a:rPr lang="en-GB" sz="1800" dirty="0">
                <a:solidFill>
                  <a:srgbClr val="000000"/>
                </a:solidFill>
                <a:latin typeface="+mn-lt"/>
              </a:rPr>
              <a:t>in Patients with Sickle Cell Disease.</a:t>
            </a:r>
            <a:br>
              <a:rPr lang="en-GB" sz="1800" dirty="0">
                <a:solidFill>
                  <a:srgbClr val="000000"/>
                </a:solidFill>
                <a:latin typeface="+mn-lt"/>
              </a:rPr>
            </a:br>
            <a:r>
              <a:rPr lang="en-GB" sz="1800" dirty="0">
                <a:solidFill>
                  <a:srgbClr val="000000"/>
                </a:solidFill>
                <a:latin typeface="+mn-lt"/>
              </a:rPr>
              <a:t/>
            </a:r>
            <a:br>
              <a:rPr lang="en-GB" sz="1800" dirty="0">
                <a:solidFill>
                  <a:srgbClr val="000000"/>
                </a:solidFill>
                <a:latin typeface="+mn-lt"/>
              </a:rPr>
            </a:br>
            <a:r>
              <a:rPr lang="en-GB" sz="1800" b="1" u="sng" dirty="0">
                <a:solidFill>
                  <a:srgbClr val="000000"/>
                </a:solidFill>
                <a:latin typeface="+mn-lt"/>
              </a:rPr>
              <a:t>IMP: </a:t>
            </a:r>
            <a:r>
              <a:rPr lang="en-GB" sz="1800" dirty="0">
                <a:solidFill>
                  <a:srgbClr val="000000"/>
                </a:solidFill>
                <a:latin typeface="+mn-lt"/>
              </a:rPr>
              <a:t>tablet form for oral use - one tablet daily.</a:t>
            </a:r>
            <a:endParaRPr lang="en-GB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8640" y="1749510"/>
            <a:ext cx="4983480" cy="2685351"/>
          </a:xfrm>
          <a:prstGeom prst="rect">
            <a:avLst/>
          </a:prstGeom>
          <a:solidFill>
            <a:srgbClr val="F3C3D5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b="1" dirty="0">
                <a:solidFill>
                  <a:schemeClr val="bg1"/>
                </a:solidFill>
              </a:rPr>
              <a:t>Primary inclusion criteria: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</a:rPr>
              <a:t>Age 12 </a:t>
            </a:r>
            <a:r>
              <a:rPr lang="en-GB" sz="1600" dirty="0" smtClean="0">
                <a:solidFill>
                  <a:schemeClr val="bg1"/>
                </a:solidFill>
              </a:rPr>
              <a:t>or above.</a:t>
            </a:r>
            <a:endParaRPr lang="en-GB" sz="1600" dirty="0">
              <a:solidFill>
                <a:schemeClr val="bg1"/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effectLst/>
              </a:rPr>
              <a:t>Diagnosis of HbSS, HbS</a:t>
            </a:r>
            <a:r>
              <a:rPr lang="el-GR" sz="1600" dirty="0">
                <a:solidFill>
                  <a:schemeClr val="bg1"/>
                </a:solidFill>
                <a:effectLst/>
              </a:rPr>
              <a:t>β0-</a:t>
            </a:r>
            <a:r>
              <a:rPr lang="en-GB" sz="1600" dirty="0">
                <a:solidFill>
                  <a:schemeClr val="bg1"/>
                </a:solidFill>
                <a:effectLst/>
              </a:rPr>
              <a:t>thalassemia or other sickle cell syndrome </a:t>
            </a:r>
            <a:r>
              <a:rPr lang="en-GB" sz="1600" dirty="0" smtClean="0">
                <a:solidFill>
                  <a:schemeClr val="bg1"/>
                </a:solidFill>
                <a:effectLst/>
              </a:rPr>
              <a:t>variants.</a:t>
            </a:r>
            <a:endParaRPr lang="en-GB" sz="1600" dirty="0">
              <a:solidFill>
                <a:schemeClr val="bg1"/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bg1"/>
                </a:solidFill>
              </a:rPr>
              <a:t>2 -15 </a:t>
            </a:r>
            <a:r>
              <a:rPr lang="en-GB" sz="1600" dirty="0">
                <a:solidFill>
                  <a:schemeClr val="bg1"/>
                </a:solidFill>
              </a:rPr>
              <a:t>episodes of </a:t>
            </a:r>
            <a:r>
              <a:rPr lang="en-GB" sz="1600" dirty="0" smtClean="0">
                <a:solidFill>
                  <a:schemeClr val="bg1"/>
                </a:solidFill>
              </a:rPr>
              <a:t>documented VOC </a:t>
            </a:r>
            <a:r>
              <a:rPr lang="en-GB" sz="1600" dirty="0">
                <a:solidFill>
                  <a:schemeClr val="bg1"/>
                </a:solidFill>
              </a:rPr>
              <a:t>in the past 12 </a:t>
            </a:r>
            <a:r>
              <a:rPr lang="en-GB" sz="1600" dirty="0" smtClean="0">
                <a:solidFill>
                  <a:schemeClr val="bg1"/>
                </a:solidFill>
              </a:rPr>
              <a:t>months prior to screening.</a:t>
            </a:r>
            <a:endParaRPr lang="en-GB" sz="1600" dirty="0">
              <a:solidFill>
                <a:schemeClr val="bg1"/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</a:rPr>
              <a:t>Haemoglobin ≥ </a:t>
            </a:r>
            <a:r>
              <a:rPr lang="en-GB" sz="1600" dirty="0" smtClean="0">
                <a:solidFill>
                  <a:schemeClr val="bg1"/>
                </a:solidFill>
              </a:rPr>
              <a:t>50 </a:t>
            </a:r>
            <a:r>
              <a:rPr lang="en-GB" sz="1600" dirty="0">
                <a:solidFill>
                  <a:schemeClr val="bg1"/>
                </a:solidFill>
              </a:rPr>
              <a:t>and ≤ </a:t>
            </a:r>
            <a:r>
              <a:rPr lang="en-GB" sz="1600" dirty="0" smtClean="0">
                <a:solidFill>
                  <a:schemeClr val="bg1"/>
                </a:solidFill>
              </a:rPr>
              <a:t>100 g/L.</a:t>
            </a:r>
            <a:endParaRPr lang="en-GB" sz="1600" dirty="0">
              <a:solidFill>
                <a:schemeClr val="bg1"/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bg1"/>
                </a:solidFill>
              </a:rPr>
              <a:t>Dose of HC (mg/kg) must be stable for at least 90 days prior to start of study treatment 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08039" y="1767241"/>
            <a:ext cx="5750560" cy="3254737"/>
          </a:xfrm>
          <a:prstGeom prst="rect">
            <a:avLst/>
          </a:prstGeom>
          <a:solidFill>
            <a:srgbClr val="F3C3D5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b="1" dirty="0">
                <a:solidFill>
                  <a:schemeClr val="bg1"/>
                </a:solidFill>
              </a:rPr>
              <a:t>Primary exclusion criteria: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</a:rPr>
              <a:t>Receiving regularly scheduled RBC transfusion </a:t>
            </a:r>
            <a:r>
              <a:rPr lang="en-GB" sz="1600" dirty="0" smtClean="0">
                <a:solidFill>
                  <a:schemeClr val="bg1"/>
                </a:solidFill>
              </a:rPr>
              <a:t>therapy, or 6 or more transfusion events in the past 6 months. </a:t>
            </a:r>
            <a:endParaRPr lang="en-GB" sz="1600" dirty="0">
              <a:solidFill>
                <a:schemeClr val="bg1"/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bg1"/>
                </a:solidFill>
              </a:rPr>
              <a:t>Received RBC transfusion within any reason within 90 days prior to screening. </a:t>
            </a:r>
            <a:endParaRPr lang="en-GB" sz="1600" dirty="0">
              <a:solidFill>
                <a:schemeClr val="bg1"/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bg1"/>
                </a:solidFill>
                <a:effectLst/>
              </a:rPr>
              <a:t>DVT </a:t>
            </a:r>
            <a:r>
              <a:rPr lang="en-GB" sz="1600" dirty="0">
                <a:solidFill>
                  <a:schemeClr val="bg1"/>
                </a:solidFill>
                <a:effectLst/>
              </a:rPr>
              <a:t>requiring systemic anti-coagulation therapy for ≥ 6 weeks, within 6 months prior to </a:t>
            </a:r>
            <a:r>
              <a:rPr lang="en-GB" sz="1600" dirty="0" smtClean="0">
                <a:solidFill>
                  <a:schemeClr val="bg1"/>
                </a:solidFill>
                <a:effectLst/>
              </a:rPr>
              <a:t>randomisation. </a:t>
            </a:r>
            <a:endParaRPr lang="en-GB" sz="1600" dirty="0">
              <a:solidFill>
                <a:schemeClr val="bg1"/>
              </a:solidFill>
              <a:effectLst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effectLst/>
              </a:rPr>
              <a:t>History of overt clinical stroke within previous 2 years or any history of an intracranial haemorrhage </a:t>
            </a:r>
            <a:endParaRPr lang="en-GB" sz="1600" dirty="0">
              <a:solidFill>
                <a:schemeClr val="bg1"/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</a:rPr>
              <a:t>Severe hepatic and/or renal dysfunction.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</a:rPr>
              <a:t>Iron, folate or B12 deficiency.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08039" y="5274542"/>
            <a:ext cx="5735320" cy="954107"/>
          </a:xfrm>
          <a:prstGeom prst="rect">
            <a:avLst/>
          </a:prstGeom>
          <a:solidFill>
            <a:srgbClr val="F3C3D5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Principal Investigator at Hammersmith Hospital: </a:t>
            </a:r>
            <a:r>
              <a:rPr lang="en-GB" sz="1400" dirty="0">
                <a:solidFill>
                  <a:schemeClr val="bg1"/>
                </a:solidFill>
              </a:rPr>
              <a:t>Dr Mark Layton</a:t>
            </a:r>
          </a:p>
          <a:p>
            <a:pPr algn="ctr"/>
            <a:r>
              <a:rPr lang="en-GB" sz="1400" b="1" dirty="0">
                <a:solidFill>
                  <a:schemeClr val="bg1"/>
                </a:solidFill>
              </a:rPr>
              <a:t>Study Coordinator: </a:t>
            </a:r>
            <a:r>
              <a:rPr lang="en-GB" sz="1400" dirty="0" smtClean="0">
                <a:solidFill>
                  <a:schemeClr val="bg1"/>
                </a:solidFill>
              </a:rPr>
              <a:t>Tung Le</a:t>
            </a:r>
            <a:endParaRPr lang="en-GB" sz="1400" b="1" dirty="0"/>
          </a:p>
          <a:p>
            <a:pPr algn="ctr"/>
            <a:r>
              <a:rPr lang="en-GB" sz="1400" b="1" dirty="0">
                <a:solidFill>
                  <a:schemeClr val="bg1"/>
                </a:solidFill>
              </a:rPr>
              <a:t>Recruitment target</a:t>
            </a:r>
            <a:r>
              <a:rPr lang="en-GB" sz="1400" dirty="0">
                <a:solidFill>
                  <a:schemeClr val="bg1"/>
                </a:solidFill>
              </a:rPr>
              <a:t>: 1</a:t>
            </a:r>
            <a:r>
              <a:rPr lang="en-GB" sz="1400" dirty="0" smtClean="0">
                <a:solidFill>
                  <a:schemeClr val="bg1"/>
                </a:solidFill>
              </a:rPr>
              <a:t> (for Hammersmith Hospital)</a:t>
            </a:r>
            <a:endParaRPr lang="en-GB" sz="1400" dirty="0">
              <a:solidFill>
                <a:schemeClr val="bg1"/>
              </a:solidFill>
            </a:endParaRPr>
          </a:p>
          <a:p>
            <a:pPr algn="ctr"/>
            <a:r>
              <a:rPr lang="en-GB" sz="1400" b="1" dirty="0">
                <a:solidFill>
                  <a:schemeClr val="bg1"/>
                </a:solidFill>
              </a:rPr>
              <a:t>Recruitment Closure Date</a:t>
            </a:r>
            <a:r>
              <a:rPr lang="en-GB" sz="1400" b="1" dirty="0" smtClean="0">
                <a:solidFill>
                  <a:schemeClr val="bg1"/>
                </a:solidFill>
              </a:rPr>
              <a:t>: One slot available in 2025!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3" name="5-Point Star 10">
            <a:extLst>
              <a:ext uri="{FF2B5EF4-FFF2-40B4-BE49-F238E27FC236}">
                <a16:creationId xmlns:a16="http://schemas.microsoft.com/office/drawing/2014/main" id="{F89805A8-FF02-6BAB-4B37-6107A71947D5}"/>
              </a:ext>
            </a:extLst>
          </p:cNvPr>
          <p:cNvSpPr/>
          <p:nvPr/>
        </p:nvSpPr>
        <p:spPr>
          <a:xfrm rot="10800000" flipV="1">
            <a:off x="9136948" y="717816"/>
            <a:ext cx="536830" cy="615429"/>
          </a:xfrm>
          <a:prstGeom prst="star5">
            <a:avLst>
              <a:gd name="adj" fmla="val 19627"/>
              <a:gd name="hf" fmla="val 105146"/>
              <a:gd name="vf" fmla="val 110557"/>
            </a:avLst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Smiley Face 3">
            <a:extLst>
              <a:ext uri="{FF2B5EF4-FFF2-40B4-BE49-F238E27FC236}">
                <a16:creationId xmlns:a16="http://schemas.microsoft.com/office/drawing/2014/main" id="{8FD7842F-5C17-3F01-B911-A9068D83C5CE}"/>
              </a:ext>
            </a:extLst>
          </p:cNvPr>
          <p:cNvSpPr/>
          <p:nvPr/>
        </p:nvSpPr>
        <p:spPr>
          <a:xfrm>
            <a:off x="10046971" y="775557"/>
            <a:ext cx="536831" cy="547947"/>
          </a:xfrm>
          <a:prstGeom prst="smileyFac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0" y="4639372"/>
            <a:ext cx="4983480" cy="1776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6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533587" y="1343489"/>
            <a:ext cx="4939065" cy="4893080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32500" lnSpcReduction="20000"/>
          </a:bodyPr>
          <a:lstStyle/>
          <a:p>
            <a:r>
              <a:rPr lang="en-GB" sz="6200" u="sng" dirty="0" smtClean="0">
                <a:solidFill>
                  <a:schemeClr val="bg1"/>
                </a:solidFill>
              </a:rPr>
              <a:t>Sickle Eye Project: </a:t>
            </a:r>
          </a:p>
          <a:p>
            <a:r>
              <a:rPr lang="en-GB" sz="4300" b="0" dirty="0" smtClean="0">
                <a:solidFill>
                  <a:schemeClr val="bg1"/>
                </a:solidFill>
              </a:rPr>
              <a:t>The </a:t>
            </a:r>
            <a:r>
              <a:rPr lang="en-GB" sz="4300" b="0" dirty="0">
                <a:solidFill>
                  <a:schemeClr val="bg1"/>
                </a:solidFill>
              </a:rPr>
              <a:t>prevalence of visual impairment due to SCR or maculopathy </a:t>
            </a:r>
            <a:r>
              <a:rPr lang="en-GB" sz="4300" b="0" dirty="0" smtClean="0">
                <a:solidFill>
                  <a:schemeClr val="bg1"/>
                </a:solidFill>
              </a:rPr>
              <a:t>in </a:t>
            </a:r>
            <a:r>
              <a:rPr lang="en-GB" sz="4300" b="0" dirty="0">
                <a:solidFill>
                  <a:schemeClr val="bg1"/>
                </a:solidFill>
              </a:rPr>
              <a:t>a representative sample of the UK population with </a:t>
            </a:r>
            <a:r>
              <a:rPr lang="en-GB" sz="4300" b="0" dirty="0" smtClean="0">
                <a:solidFill>
                  <a:schemeClr val="bg1"/>
                </a:solidFill>
              </a:rPr>
              <a:t>Sickle Cell Disease.</a:t>
            </a:r>
          </a:p>
          <a:p>
            <a:endParaRPr lang="en-GB" sz="4000" dirty="0" smtClean="0">
              <a:solidFill>
                <a:schemeClr val="bg1"/>
              </a:solidFill>
            </a:endParaRPr>
          </a:p>
          <a:p>
            <a:r>
              <a:rPr lang="en-GB" sz="4000" dirty="0" smtClean="0">
                <a:solidFill>
                  <a:schemeClr val="bg1"/>
                </a:solidFill>
              </a:rPr>
              <a:t>Inclusion criteria:</a:t>
            </a:r>
            <a:endParaRPr lang="en-GB" sz="4000" dirty="0">
              <a:solidFill>
                <a:schemeClr val="bg1"/>
              </a:solidFill>
            </a:endParaRPr>
          </a:p>
          <a:p>
            <a:pPr>
              <a:spcBef>
                <a:spcPts val="600"/>
              </a:spcBef>
            </a:pPr>
            <a:r>
              <a:rPr lang="en-GB" sz="3700" b="0" dirty="0">
                <a:solidFill>
                  <a:schemeClr val="bg1"/>
                </a:solidFill>
              </a:rPr>
              <a:t>• Willingness to participate </a:t>
            </a:r>
          </a:p>
          <a:p>
            <a:pPr>
              <a:spcBef>
                <a:spcPts val="600"/>
              </a:spcBef>
            </a:pPr>
            <a:r>
              <a:rPr lang="en-GB" sz="3700" b="0" dirty="0">
                <a:solidFill>
                  <a:schemeClr val="bg1"/>
                </a:solidFill>
              </a:rPr>
              <a:t>• Ability to provide informed consent </a:t>
            </a:r>
          </a:p>
          <a:p>
            <a:pPr>
              <a:spcBef>
                <a:spcPts val="600"/>
              </a:spcBef>
            </a:pPr>
            <a:r>
              <a:rPr lang="en-GB" sz="3700" b="0" dirty="0">
                <a:solidFill>
                  <a:schemeClr val="bg1"/>
                </a:solidFill>
              </a:rPr>
              <a:t>• Age 16 years or older </a:t>
            </a:r>
          </a:p>
          <a:p>
            <a:pPr>
              <a:spcBef>
                <a:spcPts val="600"/>
              </a:spcBef>
            </a:pPr>
            <a:r>
              <a:rPr lang="en-GB" sz="3700" b="0" dirty="0">
                <a:solidFill>
                  <a:schemeClr val="bg1"/>
                </a:solidFill>
              </a:rPr>
              <a:t>• Diagnosis of SCD of any genotype </a:t>
            </a:r>
          </a:p>
          <a:p>
            <a:endParaRPr lang="en-GB" sz="4000" b="0" dirty="0">
              <a:solidFill>
                <a:schemeClr val="bg1"/>
              </a:solidFill>
            </a:endParaRPr>
          </a:p>
          <a:p>
            <a:r>
              <a:rPr lang="en-GB" sz="4000" dirty="0">
                <a:solidFill>
                  <a:schemeClr val="bg1"/>
                </a:solidFill>
              </a:rPr>
              <a:t>Exclusion criteria </a:t>
            </a:r>
            <a:r>
              <a:rPr lang="en-GB" sz="4000" dirty="0" smtClean="0">
                <a:solidFill>
                  <a:schemeClr val="bg1"/>
                </a:solidFill>
              </a:rPr>
              <a:t>:</a:t>
            </a:r>
            <a:endParaRPr lang="en-GB" sz="4000" dirty="0">
              <a:solidFill>
                <a:schemeClr val="bg1"/>
              </a:solidFill>
            </a:endParaRPr>
          </a:p>
          <a:p>
            <a:pPr>
              <a:spcBef>
                <a:spcPts val="600"/>
              </a:spcBef>
            </a:pPr>
            <a:r>
              <a:rPr lang="en-GB" sz="3700" b="0" dirty="0">
                <a:solidFill>
                  <a:schemeClr val="bg1"/>
                </a:solidFill>
              </a:rPr>
              <a:t>• Inability to consent </a:t>
            </a:r>
          </a:p>
          <a:p>
            <a:pPr>
              <a:spcBef>
                <a:spcPts val="600"/>
              </a:spcBef>
            </a:pPr>
            <a:r>
              <a:rPr lang="en-GB" sz="3700" b="0" dirty="0">
                <a:solidFill>
                  <a:schemeClr val="bg1"/>
                </a:solidFill>
              </a:rPr>
              <a:t>• Poor image quality </a:t>
            </a:r>
          </a:p>
          <a:p>
            <a:pPr>
              <a:spcBef>
                <a:spcPts val="600"/>
              </a:spcBef>
            </a:pPr>
            <a:r>
              <a:rPr lang="en-GB" sz="3700" b="0" dirty="0">
                <a:solidFill>
                  <a:schemeClr val="bg1"/>
                </a:solidFill>
              </a:rPr>
              <a:t>• Age &lt;16 years </a:t>
            </a:r>
          </a:p>
          <a:p>
            <a:pPr>
              <a:spcBef>
                <a:spcPts val="600"/>
              </a:spcBef>
            </a:pPr>
            <a:r>
              <a:rPr lang="en-GB" sz="3700" b="0" dirty="0">
                <a:solidFill>
                  <a:schemeClr val="bg1"/>
                </a:solidFill>
              </a:rPr>
              <a:t>• Sickle cell trait only </a:t>
            </a:r>
          </a:p>
          <a:p>
            <a:r>
              <a:rPr lang="en-GB" b="0" dirty="0" smtClean="0">
                <a:solidFill>
                  <a:schemeClr val="bg1"/>
                </a:solidFill>
              </a:rPr>
              <a:t/>
            </a:r>
            <a:br>
              <a:rPr lang="en-GB" b="0" dirty="0" smtClean="0">
                <a:solidFill>
                  <a:schemeClr val="bg1"/>
                </a:solidFill>
              </a:rPr>
            </a:br>
            <a:endParaRPr lang="en-GB" b="0" dirty="0" smtClean="0">
              <a:solidFill>
                <a:schemeClr val="bg1"/>
              </a:solidFill>
            </a:endParaRPr>
          </a:p>
          <a:p>
            <a:pPr>
              <a:spcBef>
                <a:spcPts val="600"/>
              </a:spcBef>
            </a:pPr>
            <a:r>
              <a:rPr lang="en-GB" sz="3600" dirty="0">
                <a:solidFill>
                  <a:schemeClr val="bg1"/>
                </a:solidFill>
              </a:rPr>
              <a:t>Principal Investigator: </a:t>
            </a:r>
            <a:r>
              <a:rPr lang="en-GB" sz="3600" b="0" dirty="0">
                <a:solidFill>
                  <a:schemeClr val="bg1"/>
                </a:solidFill>
              </a:rPr>
              <a:t>Dr </a:t>
            </a:r>
            <a:r>
              <a:rPr lang="en-GB" sz="3600" b="0" dirty="0" smtClean="0">
                <a:solidFill>
                  <a:schemeClr val="bg1"/>
                </a:solidFill>
              </a:rPr>
              <a:t>Steven Okoli</a:t>
            </a:r>
            <a:endParaRPr lang="en-GB" sz="3600" b="0" dirty="0">
              <a:solidFill>
                <a:schemeClr val="bg1"/>
              </a:solidFill>
            </a:endParaRPr>
          </a:p>
          <a:p>
            <a:pPr>
              <a:spcBef>
                <a:spcPts val="600"/>
              </a:spcBef>
            </a:pPr>
            <a:r>
              <a:rPr lang="en-GB" sz="3600" dirty="0">
                <a:solidFill>
                  <a:schemeClr val="bg1"/>
                </a:solidFill>
              </a:rPr>
              <a:t>Study Coordinator: </a:t>
            </a:r>
            <a:r>
              <a:rPr lang="en-GB" sz="3600" b="0" dirty="0" smtClean="0">
                <a:solidFill>
                  <a:schemeClr val="bg1"/>
                </a:solidFill>
              </a:rPr>
              <a:t>Sophie Newman </a:t>
            </a:r>
            <a:r>
              <a:rPr lang="en-GB" sz="3600" b="0" dirty="0" smtClean="0">
                <a:solidFill>
                  <a:schemeClr val="bg1"/>
                </a:solidFill>
                <a:hlinkClick r:id="rId2"/>
              </a:rPr>
              <a:t>sophie.newman20@nhs.net</a:t>
            </a:r>
            <a:r>
              <a:rPr lang="en-GB" sz="3600" b="0" dirty="0" smtClean="0">
                <a:solidFill>
                  <a:schemeClr val="bg1"/>
                </a:solidFill>
              </a:rPr>
              <a:t> </a:t>
            </a:r>
            <a:endParaRPr lang="en-GB" sz="3600" b="0" dirty="0">
              <a:solidFill>
                <a:schemeClr val="bg1"/>
              </a:solidFill>
            </a:endParaRPr>
          </a:p>
          <a:p>
            <a:pPr>
              <a:spcBef>
                <a:spcPts val="600"/>
              </a:spcBef>
            </a:pPr>
            <a:r>
              <a:rPr lang="en-GB" sz="3600" dirty="0">
                <a:solidFill>
                  <a:schemeClr val="bg1"/>
                </a:solidFill>
              </a:rPr>
              <a:t>Recruitment Target: </a:t>
            </a:r>
            <a:r>
              <a:rPr lang="en-GB" sz="3600" b="0" dirty="0" smtClean="0">
                <a:solidFill>
                  <a:schemeClr val="bg1"/>
                </a:solidFill>
              </a:rPr>
              <a:t>35</a:t>
            </a:r>
            <a:endParaRPr lang="en-GB" sz="3600" b="0" dirty="0">
              <a:solidFill>
                <a:schemeClr val="bg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5724969" y="1343489"/>
            <a:ext cx="5882550" cy="2127685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u="sng" dirty="0">
                <a:solidFill>
                  <a:schemeClr val="bg1"/>
                </a:solidFill>
              </a:rPr>
              <a:t>Improving Black Health </a:t>
            </a:r>
            <a:r>
              <a:rPr lang="en-GB" sz="2000" b="1" u="sng" dirty="0" smtClean="0">
                <a:solidFill>
                  <a:schemeClr val="bg1"/>
                </a:solidFill>
              </a:rPr>
              <a:t>Outcomes (IBHO) NIHR BioResources:</a:t>
            </a:r>
            <a:endParaRPr lang="en-GB" sz="2000" b="1" u="sng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sz="1600" b="1" dirty="0">
                <a:solidFill>
                  <a:schemeClr val="bg1"/>
                </a:solidFill>
              </a:rPr>
              <a:t>Main Inclusion Criteria: </a:t>
            </a:r>
          </a:p>
          <a:p>
            <a:r>
              <a:rPr lang="en-GB" sz="1600" dirty="0" smtClean="0">
                <a:solidFill>
                  <a:schemeClr val="bg1"/>
                </a:solidFill>
              </a:rPr>
              <a:t>Patients </a:t>
            </a:r>
            <a:r>
              <a:rPr lang="en-GB" sz="1600" dirty="0">
                <a:solidFill>
                  <a:schemeClr val="bg1"/>
                </a:solidFill>
              </a:rPr>
              <a:t>with a confirmed clinical diagnosis of sickle cell </a:t>
            </a:r>
            <a:r>
              <a:rPr lang="en-GB" sz="1600" dirty="0" smtClean="0">
                <a:solidFill>
                  <a:schemeClr val="bg1"/>
                </a:solidFill>
              </a:rPr>
              <a:t>disease</a:t>
            </a:r>
            <a:endParaRPr lang="en-GB" sz="1600" dirty="0">
              <a:solidFill>
                <a:schemeClr val="bg1"/>
              </a:solidFill>
            </a:endParaRPr>
          </a:p>
          <a:p>
            <a:r>
              <a:rPr lang="en-GB" sz="1300" b="1" dirty="0">
                <a:solidFill>
                  <a:schemeClr val="bg1"/>
                </a:solidFill>
              </a:rPr>
              <a:t>Principal Investigator: </a:t>
            </a:r>
            <a:r>
              <a:rPr lang="en-GB" sz="1300" dirty="0">
                <a:solidFill>
                  <a:schemeClr val="bg1"/>
                </a:solidFill>
              </a:rPr>
              <a:t>Dr </a:t>
            </a:r>
            <a:r>
              <a:rPr lang="en-GB" sz="1300" dirty="0" smtClean="0">
                <a:solidFill>
                  <a:schemeClr val="bg1"/>
                </a:solidFill>
              </a:rPr>
              <a:t>Steven Okoli</a:t>
            </a:r>
            <a:endParaRPr lang="en-GB" sz="1300" dirty="0">
              <a:solidFill>
                <a:schemeClr val="bg1"/>
              </a:solidFill>
            </a:endParaRPr>
          </a:p>
          <a:p>
            <a:r>
              <a:rPr lang="en-GB" sz="1300" b="1" dirty="0">
                <a:solidFill>
                  <a:schemeClr val="bg1"/>
                </a:solidFill>
              </a:rPr>
              <a:t>Study Coordinator:</a:t>
            </a:r>
            <a:r>
              <a:rPr lang="en-GB" sz="1300" dirty="0">
                <a:solidFill>
                  <a:schemeClr val="bg1"/>
                </a:solidFill>
              </a:rPr>
              <a:t> </a:t>
            </a:r>
            <a:r>
              <a:rPr lang="en-GB" sz="1300" dirty="0" smtClean="0">
                <a:solidFill>
                  <a:schemeClr val="bg1"/>
                </a:solidFill>
              </a:rPr>
              <a:t>Spencer Mackie</a:t>
            </a:r>
            <a:endParaRPr lang="en-GB" sz="13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1272" y="258349"/>
            <a:ext cx="11306247" cy="5539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GB" sz="3000" b="1" dirty="0">
                <a:solidFill>
                  <a:schemeClr val="bg1"/>
                </a:solidFill>
              </a:rPr>
              <a:t>Observational Studies</a:t>
            </a:r>
            <a:endParaRPr lang="en-GB" sz="3000" dirty="0">
              <a:solidFill>
                <a:schemeClr val="bg1"/>
              </a:solidFill>
            </a:endParaRPr>
          </a:p>
        </p:txBody>
      </p:sp>
      <p:sp>
        <p:nvSpPr>
          <p:cNvPr id="14" name="5-Point Star 10">
            <a:extLst>
              <a:ext uri="{FF2B5EF4-FFF2-40B4-BE49-F238E27FC236}">
                <a16:creationId xmlns:a16="http://schemas.microsoft.com/office/drawing/2014/main" id="{C71737F1-5DD6-9349-8D6A-D757C66D7467}"/>
              </a:ext>
            </a:extLst>
          </p:cNvPr>
          <p:cNvSpPr/>
          <p:nvPr/>
        </p:nvSpPr>
        <p:spPr>
          <a:xfrm rot="10800000" flipV="1">
            <a:off x="3640519" y="4039654"/>
            <a:ext cx="682931" cy="615429"/>
          </a:xfrm>
          <a:prstGeom prst="star5">
            <a:avLst>
              <a:gd name="adj" fmla="val 19627"/>
              <a:gd name="hf" fmla="val 105146"/>
              <a:gd name="vf" fmla="val 110557"/>
            </a:avLst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Smiley Face 14">
            <a:extLst>
              <a:ext uri="{FF2B5EF4-FFF2-40B4-BE49-F238E27FC236}">
                <a16:creationId xmlns:a16="http://schemas.microsoft.com/office/drawing/2014/main" id="{8E8223A3-584E-A24D-9D53-E0E4F1882AAB}"/>
              </a:ext>
            </a:extLst>
          </p:cNvPr>
          <p:cNvSpPr/>
          <p:nvPr/>
        </p:nvSpPr>
        <p:spPr>
          <a:xfrm>
            <a:off x="4405747" y="4039654"/>
            <a:ext cx="699246" cy="633186"/>
          </a:xfrm>
          <a:prstGeom prst="smileyFac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Smiley Face 7">
            <a:extLst>
              <a:ext uri="{FF2B5EF4-FFF2-40B4-BE49-F238E27FC236}">
                <a16:creationId xmlns:a16="http://schemas.microsoft.com/office/drawing/2014/main" id="{8E8223A3-584E-A24D-9D53-E0E4F1882AAB}"/>
              </a:ext>
            </a:extLst>
          </p:cNvPr>
          <p:cNvSpPr/>
          <p:nvPr/>
        </p:nvSpPr>
        <p:spPr>
          <a:xfrm>
            <a:off x="9528124" y="2646279"/>
            <a:ext cx="699246" cy="633186"/>
          </a:xfrm>
          <a:prstGeom prst="smileyFac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5-Point Star 10">
            <a:extLst>
              <a:ext uri="{FF2B5EF4-FFF2-40B4-BE49-F238E27FC236}">
                <a16:creationId xmlns:a16="http://schemas.microsoft.com/office/drawing/2014/main" id="{C71737F1-5DD6-9349-8D6A-D757C66D7467}"/>
              </a:ext>
            </a:extLst>
          </p:cNvPr>
          <p:cNvSpPr/>
          <p:nvPr/>
        </p:nvSpPr>
        <p:spPr>
          <a:xfrm rot="10800000" flipV="1">
            <a:off x="10439821" y="2587773"/>
            <a:ext cx="682931" cy="615429"/>
          </a:xfrm>
          <a:prstGeom prst="star5">
            <a:avLst>
              <a:gd name="adj" fmla="val 19627"/>
              <a:gd name="hf" fmla="val 105146"/>
              <a:gd name="vf" fmla="val 110557"/>
            </a:avLst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5751576" y="3720941"/>
            <a:ext cx="5882549" cy="2523768"/>
          </a:xfrm>
          <a:prstGeom prst="rect">
            <a:avLst/>
          </a:prstGeom>
          <a:solidFill>
            <a:srgbClr val="FCA2A4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b="1" u="sng" dirty="0">
                <a:solidFill>
                  <a:schemeClr val="bg1"/>
                </a:solidFill>
              </a:rPr>
              <a:t>RUDY: </a:t>
            </a:r>
            <a:r>
              <a:rPr lang="en-GB" sz="1400" dirty="0">
                <a:solidFill>
                  <a:schemeClr val="bg1"/>
                </a:solidFill>
              </a:rPr>
              <a:t>Rare and undiagnosed diseases study. </a:t>
            </a:r>
          </a:p>
          <a:p>
            <a:pPr algn="just"/>
            <a:endParaRPr lang="en-GB" sz="1200" dirty="0">
              <a:solidFill>
                <a:srgbClr val="000000"/>
              </a:solidFill>
            </a:endParaRPr>
          </a:p>
          <a:p>
            <a:pPr algn="just"/>
            <a:r>
              <a:rPr lang="en-GB" sz="1600" b="1" dirty="0">
                <a:solidFill>
                  <a:schemeClr val="bg1"/>
                </a:solidFill>
              </a:rPr>
              <a:t>Main Inclusion Criteria: </a:t>
            </a:r>
          </a:p>
          <a:p>
            <a:pPr algn="just"/>
            <a:r>
              <a:rPr lang="en-GB" sz="1200" dirty="0">
                <a:solidFill>
                  <a:schemeClr val="bg1"/>
                </a:solidFill>
              </a:rPr>
              <a:t>* Age range 0 – 100 years</a:t>
            </a:r>
          </a:p>
          <a:p>
            <a:pPr algn="just"/>
            <a:r>
              <a:rPr lang="en-GB" sz="1200" dirty="0">
                <a:solidFill>
                  <a:schemeClr val="bg1"/>
                </a:solidFill>
              </a:rPr>
              <a:t>* Diagnosed with a rare disorder as defined by a prevalence of less than 5:10,000</a:t>
            </a:r>
          </a:p>
          <a:p>
            <a:pPr algn="just"/>
            <a:r>
              <a:rPr lang="en-GB" sz="1200" b="1" dirty="0">
                <a:solidFill>
                  <a:schemeClr val="bg1"/>
                </a:solidFill>
              </a:rPr>
              <a:t>* </a:t>
            </a:r>
            <a:r>
              <a:rPr lang="en-GB" sz="1200" dirty="0">
                <a:solidFill>
                  <a:schemeClr val="bg1"/>
                </a:solidFill>
              </a:rPr>
              <a:t>Resident within the United Kingdom</a:t>
            </a:r>
          </a:p>
          <a:p>
            <a:pPr algn="just"/>
            <a:endParaRPr lang="en-GB" sz="1200" b="1" dirty="0">
              <a:solidFill>
                <a:schemeClr val="bg1"/>
              </a:solidFill>
            </a:endParaRPr>
          </a:p>
          <a:p>
            <a:r>
              <a:rPr lang="en-GB" sz="1600" b="1" dirty="0">
                <a:solidFill>
                  <a:schemeClr val="bg1"/>
                </a:solidFill>
              </a:rPr>
              <a:t>Main Exclusion Criteria:</a:t>
            </a:r>
            <a:endParaRPr lang="en-GB" sz="16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/>
                </a:solidFill>
              </a:rPr>
              <a:t>Children under 11 will not be invited to join any sub-studies</a:t>
            </a:r>
          </a:p>
          <a:p>
            <a:endParaRPr lang="en-GB" sz="1200" dirty="0">
              <a:solidFill>
                <a:schemeClr val="bg1"/>
              </a:solidFill>
            </a:endParaRPr>
          </a:p>
          <a:p>
            <a:r>
              <a:rPr lang="en-GB" sz="1200" b="1" dirty="0">
                <a:solidFill>
                  <a:schemeClr val="bg1"/>
                </a:solidFill>
              </a:rPr>
              <a:t>Principal Investigator: </a:t>
            </a:r>
            <a:r>
              <a:rPr lang="en-GB" sz="1200" dirty="0">
                <a:solidFill>
                  <a:schemeClr val="bg1"/>
                </a:solidFill>
              </a:rPr>
              <a:t>Dr Jeremy Anderson</a:t>
            </a:r>
          </a:p>
          <a:p>
            <a:r>
              <a:rPr lang="en-GB" sz="1200" b="1" dirty="0">
                <a:solidFill>
                  <a:schemeClr val="bg1"/>
                </a:solidFill>
              </a:rPr>
              <a:t>Study Coordinator:</a:t>
            </a:r>
            <a:r>
              <a:rPr lang="en-GB" sz="1200" dirty="0">
                <a:solidFill>
                  <a:schemeClr val="bg1"/>
                </a:solidFill>
              </a:rPr>
              <a:t> Cynthia and </a:t>
            </a:r>
            <a:r>
              <a:rPr lang="en-GB" sz="1200" dirty="0" smtClean="0">
                <a:solidFill>
                  <a:schemeClr val="bg1"/>
                </a:solidFill>
              </a:rPr>
              <a:t>Spencer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12" name="Smiley Face 11">
            <a:extLst>
              <a:ext uri="{FF2B5EF4-FFF2-40B4-BE49-F238E27FC236}">
                <a16:creationId xmlns:a16="http://schemas.microsoft.com/office/drawing/2014/main" id="{8E8223A3-584E-A24D-9D53-E0E4F1882AAB}"/>
              </a:ext>
            </a:extLst>
          </p:cNvPr>
          <p:cNvSpPr/>
          <p:nvPr/>
        </p:nvSpPr>
        <p:spPr>
          <a:xfrm>
            <a:off x="10623667" y="5137343"/>
            <a:ext cx="699246" cy="633186"/>
          </a:xfrm>
          <a:prstGeom prst="smileyFac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602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6256" y="429767"/>
            <a:ext cx="9144000" cy="903923"/>
          </a:xfrm>
        </p:spPr>
        <p:txBody>
          <a:bodyPr>
            <a:normAutofit fontScale="90000"/>
          </a:bodyPr>
          <a:lstStyle/>
          <a:p>
            <a:pPr algn="l"/>
            <a:r>
              <a:rPr lang="en-GB" b="1" dirty="0" smtClean="0"/>
              <a:t>Studies in Set Up….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9136" y="1489774"/>
            <a:ext cx="9531096" cy="4572698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b="1" u="sng" dirty="0" smtClean="0"/>
              <a:t>CSL889-2001</a:t>
            </a:r>
            <a:r>
              <a:rPr lang="en-GB" b="1" u="sng" dirty="0"/>
              <a:t>: </a:t>
            </a:r>
            <a:r>
              <a:rPr lang="en-GB" sz="1800" dirty="0"/>
              <a:t>A Phase 2 / Phase 3, </a:t>
            </a:r>
            <a:r>
              <a:rPr lang="en-GB" sz="1800" dirty="0" smtClean="0"/>
              <a:t>Multicentre, </a:t>
            </a:r>
            <a:r>
              <a:rPr lang="en-GB" sz="1800" dirty="0"/>
              <a:t>Randomized, Multiple-Dose, Double-Blind, Placebo-Controlled Adaptive Study to Evaluate the Safety, Efficacy and Pharmacokinetics of CSL889 in Adults and Adolescents with Sickle Cell Disease during Vaso-Occlusive Crisis.</a:t>
            </a:r>
          </a:p>
          <a:p>
            <a:r>
              <a:rPr lang="en-GB" dirty="0"/>
              <a:t> </a:t>
            </a:r>
            <a:endParaRPr lang="en-GB" sz="18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75389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5253</TotalTime>
  <Words>1045</Words>
  <Application>Microsoft Office PowerPoint</Application>
  <PresentationFormat>Widescreen</PresentationFormat>
  <Paragraphs>108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Office Theme</vt:lpstr>
      <vt:lpstr>Non Malignant Haematology  Clinical Trials Unit  at Hammersmith Hospital</vt:lpstr>
      <vt:lpstr>Red Cell Studies </vt:lpstr>
      <vt:lpstr>PowerPoint Presentation</vt:lpstr>
      <vt:lpstr>PowerPoint Presentation</vt:lpstr>
      <vt:lpstr>Hibiscus 2: An Global, Phase 3, Randomized, Double-Blind, Placebo-controlled study evaluating the efficacy and safety of Etavopivat (Pyruvate Kinase Activator) in Patients with Sickle Cell Disease.  IMP: tablet form for oral use - one tablet daily.</vt:lpstr>
      <vt:lpstr>PowerPoint Presentation</vt:lpstr>
      <vt:lpstr>Studies in Set Up….</vt:lpstr>
    </vt:vector>
  </TitlesOfParts>
  <Company>Imperial College Healthcare NHS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Hopkins, Billy</dc:creator>
  <cp:lastModifiedBy>Chivers, Bridget</cp:lastModifiedBy>
  <cp:revision>367</cp:revision>
  <cp:lastPrinted>2024-05-15T15:15:30Z</cp:lastPrinted>
  <dcterms:created xsi:type="dcterms:W3CDTF">2021-11-23T08:32:05Z</dcterms:created>
  <dcterms:modified xsi:type="dcterms:W3CDTF">2025-07-07T13:54:25Z</dcterms:modified>
</cp:coreProperties>
</file>