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0"/>
  </p:notesMasterIdLst>
  <p:sldIdLst>
    <p:sldId id="261" r:id="rId2"/>
    <p:sldId id="264" r:id="rId3"/>
    <p:sldId id="293" r:id="rId4"/>
    <p:sldId id="296" r:id="rId5"/>
    <p:sldId id="287" r:id="rId6"/>
    <p:sldId id="286" r:id="rId7"/>
    <p:sldId id="294" r:id="rId8"/>
    <p:sldId id="295" r:id="rId9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B1F2"/>
    <a:srgbClr val="D2ABE7"/>
    <a:srgbClr val="F5D3DF"/>
    <a:srgbClr val="ECB0C5"/>
    <a:srgbClr val="FDEFBB"/>
    <a:srgbClr val="FEF8E2"/>
    <a:srgbClr val="FDE89D"/>
    <a:srgbClr val="FBF27D"/>
    <a:srgbClr val="F3C3D5"/>
    <a:srgbClr val="8390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32"/>
    <p:restoredTop sz="92913" autoAdjust="0"/>
  </p:normalViewPr>
  <p:slideViewPr>
    <p:cSldViewPr snapToGrid="0">
      <p:cViewPr>
        <p:scale>
          <a:sx n="110" d="100"/>
          <a:sy n="110" d="100"/>
        </p:scale>
        <p:origin x="-78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CEE92-B4AA-49C3-93DC-DCC4A1D71E76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403A-F115-4654-934A-A77A4B926C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23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1403A-F115-4654-934A-A77A4B926C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2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22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3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1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2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75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17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93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09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7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4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21B2-70A9-4842-94D0-5AF74973855D}" type="datetimeFigureOut">
              <a:rPr lang="en-GB" smtClean="0"/>
              <a:t>15/11/2024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CC46-5750-4E3C-B339-CD6001120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364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Tung.le@nhs.ne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uzanne.lowi1@nhs.net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uzanne.lowi1@nhs.n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ophie.newman20@nhs.net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2272567"/>
          </a:xfrm>
        </p:spPr>
        <p:txBody>
          <a:bodyPr>
            <a:normAutofit/>
          </a:bodyPr>
          <a:lstStyle/>
          <a:p>
            <a:pPr algn="ctr"/>
            <a:r>
              <a:rPr lang="en-GB" b="1" u="sng" dirty="0"/>
              <a:t>Non Malignant Haematology </a:t>
            </a:r>
            <a:br>
              <a:rPr lang="en-GB" b="1" u="sng" dirty="0"/>
            </a:br>
            <a:r>
              <a:rPr lang="en-GB" b="1" u="sng" dirty="0"/>
              <a:t>Clinical Trials Unit </a:t>
            </a:r>
            <a:br>
              <a:rPr lang="en-GB" b="1" u="sng" dirty="0"/>
            </a:br>
            <a:r>
              <a:rPr lang="en-GB" b="1" u="sng" dirty="0"/>
              <a:t>at Hammersmith Hospital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168" y="3094503"/>
            <a:ext cx="3127664" cy="31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6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7F63-E529-B04E-8EAA-0FF1BDFE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45028"/>
            <a:ext cx="10089469" cy="932543"/>
          </a:xfrm>
        </p:spPr>
        <p:txBody>
          <a:bodyPr>
            <a:normAutofit/>
          </a:bodyPr>
          <a:lstStyle/>
          <a:p>
            <a:pPr algn="ctr"/>
            <a:r>
              <a:rPr lang="en-AU" sz="5400" b="1" dirty="0"/>
              <a:t>Red Cell Studies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527EB3-6C8C-6143-AF5E-F68E960A750F}"/>
              </a:ext>
            </a:extLst>
          </p:cNvPr>
          <p:cNvSpPr txBox="1"/>
          <p:nvPr/>
        </p:nvSpPr>
        <p:spPr>
          <a:xfrm>
            <a:off x="2360261" y="2332247"/>
            <a:ext cx="71555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/>
              <a:t>Sickle Cell Disease 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Thalassemia</a:t>
            </a:r>
          </a:p>
          <a:p>
            <a:pPr algn="ctr">
              <a:lnSpc>
                <a:spcPct val="150000"/>
              </a:lnSpc>
            </a:pPr>
            <a:r>
              <a:rPr lang="en-GB" sz="2400" dirty="0"/>
              <a:t>Pyruvate Kinase Deficiency </a:t>
            </a:r>
          </a:p>
          <a:p>
            <a:pPr algn="ctr"/>
            <a:endParaRPr lang="en-AU" dirty="0"/>
          </a:p>
        </p:txBody>
      </p:sp>
      <p:sp>
        <p:nvSpPr>
          <p:cNvPr id="8" name="5-Point Star 10">
            <a:extLst>
              <a:ext uri="{FF2B5EF4-FFF2-40B4-BE49-F238E27FC236}">
                <a16:creationId xmlns:a16="http://schemas.microsoft.com/office/drawing/2014/main" id="{C71737F1-5DD6-9349-8D6A-D757C66D7467}"/>
              </a:ext>
            </a:extLst>
          </p:cNvPr>
          <p:cNvSpPr/>
          <p:nvPr/>
        </p:nvSpPr>
        <p:spPr>
          <a:xfrm rot="10800000" flipV="1">
            <a:off x="403544" y="5505257"/>
            <a:ext cx="536830" cy="615429"/>
          </a:xfrm>
          <a:prstGeom prst="star5">
            <a:avLst>
              <a:gd name="adj" fmla="val 19627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qual 16">
            <a:extLst>
              <a:ext uri="{FF2B5EF4-FFF2-40B4-BE49-F238E27FC236}">
                <a16:creationId xmlns:a16="http://schemas.microsoft.com/office/drawing/2014/main" id="{EC1067F3-7C70-854D-9813-F36A8551FC65}"/>
              </a:ext>
            </a:extLst>
          </p:cNvPr>
          <p:cNvSpPr/>
          <p:nvPr/>
        </p:nvSpPr>
        <p:spPr>
          <a:xfrm rot="5400000">
            <a:off x="5893819" y="5463934"/>
            <a:ext cx="633185" cy="75705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CF178-30B4-EA44-A1D8-F9B048F5EB0D}"/>
              </a:ext>
            </a:extLst>
          </p:cNvPr>
          <p:cNvSpPr txBox="1"/>
          <p:nvPr/>
        </p:nvSpPr>
        <p:spPr>
          <a:xfrm>
            <a:off x="1188758" y="5688475"/>
            <a:ext cx="1592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Priority study!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100BE-F7DF-D044-8BC6-98794E89D1C0}"/>
              </a:ext>
            </a:extLst>
          </p:cNvPr>
          <p:cNvSpPr txBox="1"/>
          <p:nvPr/>
        </p:nvSpPr>
        <p:spPr>
          <a:xfrm>
            <a:off x="6800918" y="5655662"/>
            <a:ext cx="1493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Study on pause </a:t>
            </a:r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EA2C73E8-856D-6543-81A5-7BC9718FC4F9}"/>
              </a:ext>
            </a:extLst>
          </p:cNvPr>
          <p:cNvSpPr/>
          <p:nvPr/>
        </p:nvSpPr>
        <p:spPr>
          <a:xfrm>
            <a:off x="2877321" y="5583778"/>
            <a:ext cx="536831" cy="547947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0FE5D4-97F4-5241-A722-274848B65834}"/>
              </a:ext>
            </a:extLst>
          </p:cNvPr>
          <p:cNvSpPr txBox="1"/>
          <p:nvPr/>
        </p:nvSpPr>
        <p:spPr>
          <a:xfrm>
            <a:off x="3626130" y="5655662"/>
            <a:ext cx="1993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Open for recruitment 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24C81850-A1CF-7A43-9D61-B7FAD23931B0}"/>
              </a:ext>
            </a:extLst>
          </p:cNvPr>
          <p:cNvSpPr/>
          <p:nvPr/>
        </p:nvSpPr>
        <p:spPr>
          <a:xfrm>
            <a:off x="8647197" y="5530120"/>
            <a:ext cx="986972" cy="59056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EC12E-AEEC-5F40-A510-96761CCD60AC}"/>
              </a:ext>
            </a:extLst>
          </p:cNvPr>
          <p:cNvSpPr txBox="1"/>
          <p:nvPr/>
        </p:nvSpPr>
        <p:spPr>
          <a:xfrm>
            <a:off x="9987434" y="5655662"/>
            <a:ext cx="1801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Recruitment closed – study in follow up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14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0477" y="4998701"/>
            <a:ext cx="3930396" cy="1169551"/>
          </a:xfrm>
          <a:prstGeom prst="rect">
            <a:avLst/>
          </a:prstGeom>
          <a:solidFill>
            <a:srgbClr val="FDEFB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Principal Investigator: </a:t>
            </a:r>
            <a:r>
              <a:rPr lang="en-GB" sz="1400" dirty="0">
                <a:solidFill>
                  <a:schemeClr val="bg1"/>
                </a:solidFill>
              </a:rPr>
              <a:t>Dr Steven Okoli</a:t>
            </a:r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Study Coordinator: </a:t>
            </a:r>
            <a:r>
              <a:rPr lang="en-GB" sz="1400" dirty="0" smtClean="0">
                <a:solidFill>
                  <a:schemeClr val="bg1"/>
                </a:solidFill>
              </a:rPr>
              <a:t>Tung Le</a:t>
            </a:r>
          </a:p>
          <a:p>
            <a:pPr algn="ctr"/>
            <a:r>
              <a:rPr lang="en-GB" sz="1400" b="1" dirty="0" smtClean="0">
                <a:hlinkClick r:id="rId2"/>
              </a:rPr>
              <a:t>Tung.le@nhs.net</a:t>
            </a:r>
            <a:r>
              <a:rPr lang="en-GB" sz="1400" b="1" dirty="0" smtClean="0"/>
              <a:t>  </a:t>
            </a:r>
            <a:r>
              <a:rPr lang="en-GB" sz="1400" b="1" dirty="0"/>
              <a:t>	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Recruitment target</a:t>
            </a:r>
            <a:r>
              <a:rPr lang="en-GB" sz="1400" dirty="0">
                <a:solidFill>
                  <a:schemeClr val="bg1"/>
                </a:solidFill>
              </a:rPr>
              <a:t>: </a:t>
            </a:r>
            <a:r>
              <a:rPr lang="en-GB" sz="1400" dirty="0" smtClean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b="1" dirty="0">
                <a:solidFill>
                  <a:schemeClr val="bg1"/>
                </a:solidFill>
              </a:rPr>
              <a:t>Recruitment Closure Date: </a:t>
            </a:r>
            <a:r>
              <a:rPr lang="en-GB" sz="1400" dirty="0" smtClean="0">
                <a:solidFill>
                  <a:schemeClr val="bg1"/>
                </a:solidFill>
              </a:rPr>
              <a:t>TBC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4132" y="323869"/>
            <a:ext cx="10966704" cy="967032"/>
          </a:xfrm>
          <a:prstGeom prst="rect">
            <a:avLst/>
          </a:prstGeom>
          <a:solidFill>
            <a:srgbClr val="FDE89D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u="sng" dirty="0" smtClean="0">
                <a:solidFill>
                  <a:schemeClr val="bg1"/>
                </a:solidFill>
                <a:latin typeface="+mn-lt"/>
              </a:rPr>
              <a:t>REDRESS: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A multi-centre open randomised controlled trial to assess the effect of related </a:t>
            </a:r>
            <a:r>
              <a:rPr lang="en-GB" sz="2000" b="1" i="1" dirty="0">
                <a:solidFill>
                  <a:schemeClr val="bg1"/>
                </a:solidFill>
                <a:latin typeface="+mn-lt"/>
              </a:rPr>
              <a:t>haplo-donor haematopoietic stem cell transplantation versus standard of care </a:t>
            </a:r>
            <a:r>
              <a:rPr lang="en-GB" sz="2000" dirty="0">
                <a:solidFill>
                  <a:schemeClr val="bg1"/>
                </a:solidFill>
                <a:latin typeface="+mn-lt"/>
              </a:rPr>
              <a:t>(no transplant) on treatment failure at 24 month in adults with severe sickle cell </a:t>
            </a:r>
            <a:r>
              <a:rPr lang="en-GB" sz="2000" dirty="0" smtClean="0">
                <a:solidFill>
                  <a:schemeClr val="bg1"/>
                </a:solidFill>
                <a:latin typeface="+mn-lt"/>
              </a:rPr>
              <a:t>disease.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132" y="1441033"/>
            <a:ext cx="10966704" cy="2985433"/>
          </a:xfrm>
          <a:prstGeom prst="rect">
            <a:avLst/>
          </a:prstGeom>
          <a:solidFill>
            <a:srgbClr val="FDEFB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Main Inclusion Criteria: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Above 18 years old. 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Confirmed Haploidentical donor.</a:t>
            </a:r>
          </a:p>
          <a:p>
            <a:pPr lvl="0"/>
            <a:r>
              <a:rPr lang="en-GB" sz="1400" b="1" dirty="0">
                <a:solidFill>
                  <a:schemeClr val="bg1"/>
                </a:solidFill>
              </a:rPr>
              <a:t>Severe SCD phenotype who are at high risk for morbidity and mortality. Severe SCD is defined by at least one of the following: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Clinically significant neurologic event (stroke) or deficit lasting &gt; 24 hours.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History of ≥2 acute chest syndromes in a 2-year period preceding enrolment despite optimum treatment, e.g. with </a:t>
            </a:r>
            <a:r>
              <a:rPr lang="en-GB" sz="1200" dirty="0" smtClean="0">
                <a:solidFill>
                  <a:schemeClr val="bg1"/>
                </a:solidFill>
              </a:rPr>
              <a:t>HU</a:t>
            </a:r>
            <a:endParaRPr lang="en-GB" sz="1200" dirty="0">
              <a:solidFill>
                <a:schemeClr val="bg1"/>
              </a:solidFill>
            </a:endParaRP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History of ≥3 severe pain crises per year in a 2-year period preceding enrolment despite the institution of supportive care measures (e.g. optimum treatment with HC).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>
                <a:solidFill>
                  <a:schemeClr val="bg1"/>
                </a:solidFill>
              </a:rPr>
              <a:t>Administration of regular transfusion therapy (=8 packed red blood transfusions per year for 1 year to prevent </a:t>
            </a:r>
            <a:r>
              <a:rPr lang="en-GB" sz="1200" dirty="0" smtClean="0">
                <a:solidFill>
                  <a:schemeClr val="bg1"/>
                </a:solidFill>
              </a:rPr>
              <a:t>VOCs).</a:t>
            </a:r>
            <a:endParaRPr lang="en-GB" sz="1200" dirty="0">
              <a:solidFill>
                <a:schemeClr val="bg1"/>
              </a:solidFill>
            </a:endParaRP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chemeClr val="bg1"/>
                </a:solidFill>
              </a:rPr>
              <a:t>Patients </a:t>
            </a:r>
            <a:r>
              <a:rPr lang="en-GB" sz="1200" dirty="0">
                <a:solidFill>
                  <a:schemeClr val="bg1"/>
                </a:solidFill>
              </a:rPr>
              <a:t>assessed as requiring transfusion but with red cell </a:t>
            </a:r>
            <a:r>
              <a:rPr lang="en-GB" sz="1200" dirty="0" err="1">
                <a:solidFill>
                  <a:schemeClr val="bg1"/>
                </a:solidFill>
              </a:rPr>
              <a:t>allo</a:t>
            </a:r>
            <a:r>
              <a:rPr lang="en-GB" sz="1200" dirty="0">
                <a:solidFill>
                  <a:schemeClr val="bg1"/>
                </a:solidFill>
              </a:rPr>
              <a:t>-antibodies/very rare blood type, rendering it difficult to continue/commence chronic </a:t>
            </a:r>
            <a:r>
              <a:rPr lang="en-GB" sz="1200" dirty="0" smtClean="0">
                <a:solidFill>
                  <a:schemeClr val="bg1"/>
                </a:solidFill>
              </a:rPr>
              <a:t>transfusion.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chemeClr val="bg1"/>
                </a:solidFill>
              </a:rPr>
              <a:t>Patients </a:t>
            </a:r>
            <a:r>
              <a:rPr lang="en-GB" sz="1200" dirty="0">
                <a:solidFill>
                  <a:schemeClr val="bg1"/>
                </a:solidFill>
              </a:rPr>
              <a:t>requiring HC/transfusion for treatment of SCD complications who cannot tolerate either therapy due to significant adverse </a:t>
            </a:r>
            <a:r>
              <a:rPr lang="en-GB" sz="1200" dirty="0" smtClean="0">
                <a:solidFill>
                  <a:schemeClr val="bg1"/>
                </a:solidFill>
              </a:rPr>
              <a:t>reactions.</a:t>
            </a:r>
          </a:p>
          <a:p>
            <a:pPr marL="171450" lvl="0" indent="-1714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1200" dirty="0" smtClean="0">
                <a:solidFill>
                  <a:schemeClr val="bg1"/>
                </a:solidFill>
              </a:rPr>
              <a:t>Established </a:t>
            </a:r>
            <a:r>
              <a:rPr lang="en-GB" sz="1200" dirty="0">
                <a:solidFill>
                  <a:schemeClr val="bg1"/>
                </a:solidFill>
              </a:rPr>
              <a:t>end organ damage relating to SCD, including but not limited to progressive sickle vasculopathy and hepatopathy</a:t>
            </a:r>
            <a:r>
              <a:rPr lang="en-GB" sz="1200" dirty="0" smtClean="0">
                <a:solidFill>
                  <a:schemeClr val="bg1"/>
                </a:solidFill>
              </a:rPr>
              <a:t>.</a:t>
            </a:r>
            <a:r>
              <a:rPr lang="en-GB" sz="1200" dirty="0"/>
              <a:t>	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4920" y="4690925"/>
            <a:ext cx="6185916" cy="1785104"/>
          </a:xfrm>
          <a:prstGeom prst="rect">
            <a:avLst/>
          </a:prstGeom>
          <a:solidFill>
            <a:srgbClr val="FDEFBB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400" b="1" dirty="0">
                <a:solidFill>
                  <a:schemeClr val="bg1"/>
                </a:solidFill>
              </a:rPr>
              <a:t>Primary exclusion criteria: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  <a:effectLst/>
              </a:rPr>
              <a:t>Fully matched sibling donor.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</a:rPr>
              <a:t>Previous bone marrow transplant.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</a:rPr>
              <a:t>Clinically significant donor specific HLA antibodies. </a:t>
            </a:r>
            <a:endParaRPr lang="en-GB" sz="1100" dirty="0">
              <a:solidFill>
                <a:schemeClr val="bg1"/>
              </a:solidFill>
              <a:effectLst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  <a:effectLst/>
              </a:rPr>
              <a:t>Active blood borne viruses.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  <a:effectLst/>
              </a:rPr>
              <a:t>Uncontrolled bacterial, fungal or viral infection.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chemeClr val="bg1"/>
                </a:solidFill>
              </a:rPr>
              <a:t>Pre-existing condition deemed to significantly increase the risk of haploidentical SCT by the local PI. </a:t>
            </a:r>
            <a:endParaRPr lang="en-GB" sz="110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8FD7842F-5C17-3F01-B911-A9068D83C5CE}"/>
              </a:ext>
            </a:extLst>
          </p:cNvPr>
          <p:cNvSpPr/>
          <p:nvPr/>
        </p:nvSpPr>
        <p:spPr>
          <a:xfrm>
            <a:off x="10367011" y="1625949"/>
            <a:ext cx="536831" cy="547947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5-Point Star 10">
            <a:extLst>
              <a:ext uri="{FF2B5EF4-FFF2-40B4-BE49-F238E27FC236}">
                <a16:creationId xmlns:a16="http://schemas.microsoft.com/office/drawing/2014/main" id="{C71737F1-5DD6-9349-8D6A-D757C66D7467}"/>
              </a:ext>
            </a:extLst>
          </p:cNvPr>
          <p:cNvSpPr/>
          <p:nvPr/>
        </p:nvSpPr>
        <p:spPr>
          <a:xfrm rot="10800000" flipV="1">
            <a:off x="9473187" y="1592207"/>
            <a:ext cx="536830" cy="615429"/>
          </a:xfrm>
          <a:prstGeom prst="star5">
            <a:avLst>
              <a:gd name="adj" fmla="val 19627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09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6928" y="238638"/>
            <a:ext cx="10943753" cy="1530889"/>
          </a:xfrm>
          <a:prstGeom prst="rect">
            <a:avLst/>
          </a:prstGeom>
          <a:solidFill>
            <a:srgbClr val="8EA2F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b="1" u="sng" dirty="0" smtClean="0">
                <a:solidFill>
                  <a:schemeClr val="bg1"/>
                </a:solidFill>
                <a:latin typeface="+mn-lt"/>
              </a:rPr>
              <a:t>FERVENT-1: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en" sz="1800" dirty="0" smtClean="0">
                <a:solidFill>
                  <a:schemeClr val="bg1"/>
                </a:solidFill>
                <a:latin typeface="+mn-lt"/>
              </a:rPr>
              <a:t>phase 2, two-part, randomized, double blind, placebo controlled, multicentre </a:t>
            </a:r>
            <a:r>
              <a:rPr lang="en" sz="1800" dirty="0">
                <a:solidFill>
                  <a:schemeClr val="bg1"/>
                </a:solidFill>
                <a:latin typeface="+mn-lt"/>
              </a:rPr>
              <a:t>study </a:t>
            </a:r>
            <a:r>
              <a:rPr lang="en" sz="1800" dirty="0" smtClean="0">
                <a:solidFill>
                  <a:schemeClr val="bg1"/>
                </a:solidFill>
                <a:latin typeface="+mn-lt"/>
              </a:rPr>
              <a:t>to evaluate the efficacy, safety</a:t>
            </a:r>
            <a:r>
              <a:rPr lang="en" sz="1800" dirty="0">
                <a:solidFill>
                  <a:schemeClr val="bg1"/>
                </a:solidFill>
                <a:latin typeface="+mn-lt"/>
              </a:rPr>
              <a:t>, </a:t>
            </a:r>
            <a:r>
              <a:rPr lang="en" sz="1800" dirty="0" smtClean="0">
                <a:solidFill>
                  <a:schemeClr val="bg1"/>
                </a:solidFill>
                <a:latin typeface="+mn-lt"/>
              </a:rPr>
              <a:t>and tolerability of subcutaneously administrated </a:t>
            </a:r>
            <a:r>
              <a:rPr lang="en" sz="1800" b="1" i="1" dirty="0" smtClean="0">
                <a:solidFill>
                  <a:schemeClr val="bg1"/>
                </a:solidFill>
                <a:latin typeface="+mn-lt"/>
              </a:rPr>
              <a:t>REGN7999 (TMPRSS6 inhibitor) </a:t>
            </a:r>
            <a:r>
              <a:rPr lang="en" sz="1800" dirty="0" smtClean="0">
                <a:solidFill>
                  <a:schemeClr val="bg1"/>
                </a:solidFill>
                <a:latin typeface="+mn-lt"/>
              </a:rPr>
              <a:t>in Participants with iron overload due to non-transfusion dependent Beta Thalassemia. </a:t>
            </a:r>
          </a:p>
          <a:p>
            <a:pPr>
              <a:lnSpc>
                <a:spcPct val="100000"/>
              </a:lnSpc>
            </a:pPr>
            <a:endParaRPr lang="en" sz="1800" b="1" u="sng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" sz="1800" b="1" u="sng" dirty="0" smtClean="0">
                <a:solidFill>
                  <a:schemeClr val="bg1"/>
                </a:solidFill>
                <a:latin typeface="+mn-lt"/>
              </a:rPr>
              <a:t>IMP</a:t>
            </a:r>
            <a:r>
              <a:rPr lang="en" sz="1800" b="1" u="sng" dirty="0">
                <a:solidFill>
                  <a:schemeClr val="bg1"/>
                </a:solidFill>
                <a:latin typeface="+mn-lt"/>
              </a:rPr>
              <a:t>: </a:t>
            </a:r>
            <a:r>
              <a:rPr lang="en" sz="1800" dirty="0" smtClean="0">
                <a:solidFill>
                  <a:schemeClr val="bg1"/>
                </a:solidFill>
                <a:latin typeface="+mn-lt"/>
              </a:rPr>
              <a:t>one subcutaneous injection every 4 weeks. 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929" y="2017446"/>
            <a:ext cx="4041647" cy="1897955"/>
          </a:xfrm>
          <a:prstGeom prst="rect">
            <a:avLst/>
          </a:prstGeom>
          <a:solidFill>
            <a:srgbClr val="C2CD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Primary inclusion criteria</a:t>
            </a:r>
            <a:r>
              <a:rPr lang="en-GB" b="1" dirty="0" smtClean="0">
                <a:solidFill>
                  <a:schemeClr val="bg1"/>
                </a:solidFill>
              </a:rPr>
              <a:t>:</a:t>
            </a:r>
            <a:endParaRPr lang="en-GB" sz="1200" dirty="0" smtClean="0">
              <a:solidFill>
                <a:schemeClr val="bg1"/>
              </a:solidFill>
            </a:endParaRPr>
          </a:p>
          <a:p>
            <a:pPr marL="171450" indent="-1714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18-60 years old</a:t>
            </a:r>
          </a:p>
          <a:p>
            <a:pPr marL="171450" indent="-171450">
              <a:spcBef>
                <a:spcPts val="60"/>
              </a:spcBef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Clinical </a:t>
            </a:r>
            <a:r>
              <a:rPr lang="en-GB" sz="1200" dirty="0">
                <a:solidFill>
                  <a:schemeClr val="bg1"/>
                </a:solidFill>
              </a:rPr>
              <a:t>diagnosis of NTDT </a:t>
            </a:r>
            <a:r>
              <a:rPr lang="en-GB" sz="1200" dirty="0" smtClean="0">
                <a:solidFill>
                  <a:schemeClr val="bg1"/>
                </a:solidFill>
              </a:rPr>
              <a:t>(history </a:t>
            </a:r>
            <a:r>
              <a:rPr lang="en-GB" sz="1200" dirty="0">
                <a:solidFill>
                  <a:schemeClr val="bg1"/>
                </a:solidFill>
              </a:rPr>
              <a:t>of serum ferritin &gt;12 ng/mL, </a:t>
            </a:r>
            <a:r>
              <a:rPr lang="en-GB" sz="1200" dirty="0" smtClean="0">
                <a:solidFill>
                  <a:schemeClr val="bg1"/>
                </a:solidFill>
              </a:rPr>
              <a:t>haemoglobin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electrophoresis </a:t>
            </a:r>
            <a:r>
              <a:rPr lang="en-GB" sz="1200" dirty="0">
                <a:solidFill>
                  <a:schemeClr val="bg1"/>
                </a:solidFill>
              </a:rPr>
              <a:t>indicative of HbA2 ≥3.5% and HbF &gt;5%, and/or genetic evidence of </a:t>
            </a:r>
            <a:r>
              <a:rPr lang="en-GB" sz="1200" dirty="0" smtClean="0">
                <a:solidFill>
                  <a:schemeClr val="bg1"/>
                </a:solidFill>
              </a:rPr>
              <a:t>a disease-conferring B-globin </a:t>
            </a:r>
            <a:r>
              <a:rPr lang="en-GB" sz="1200" dirty="0">
                <a:solidFill>
                  <a:schemeClr val="bg1"/>
                </a:solidFill>
              </a:rPr>
              <a:t>mutation</a:t>
            </a:r>
            <a:r>
              <a:rPr lang="en-GB" sz="1200" dirty="0" smtClean="0">
                <a:solidFill>
                  <a:schemeClr val="bg1"/>
                </a:solidFill>
              </a:rPr>
              <a:t>.</a:t>
            </a:r>
          </a:p>
          <a:p>
            <a:pPr marL="171450" indent="-171450">
              <a:spcBef>
                <a:spcPts val="6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Iron overloading, </a:t>
            </a:r>
            <a:r>
              <a:rPr lang="en-GB" sz="1200" dirty="0">
                <a:solidFill>
                  <a:schemeClr val="bg1"/>
                </a:solidFill>
              </a:rPr>
              <a:t>defined as LIC ≥5 mg Fe/g DW as measured by R2* MRI at </a:t>
            </a:r>
            <a:r>
              <a:rPr lang="en-GB" sz="1200" dirty="0" smtClean="0">
                <a:solidFill>
                  <a:schemeClr val="bg1"/>
                </a:solidFill>
              </a:rPr>
              <a:t>screening, or Serum ferritin ≥300 ng/mL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6928" y="4156976"/>
            <a:ext cx="4041648" cy="2400657"/>
          </a:xfrm>
          <a:prstGeom prst="rect">
            <a:avLst/>
          </a:prstGeom>
          <a:solidFill>
            <a:srgbClr val="C2CD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Primary exclusion criteria: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Haemoglobin </a:t>
            </a:r>
            <a:r>
              <a:rPr lang="en-GB" sz="1200" dirty="0">
                <a:solidFill>
                  <a:schemeClr val="bg1"/>
                </a:solidFill>
              </a:rPr>
              <a:t>≤8 g/</a:t>
            </a:r>
            <a:r>
              <a:rPr lang="en-GB" sz="1200" dirty="0" err="1">
                <a:solidFill>
                  <a:schemeClr val="bg1"/>
                </a:solidFill>
              </a:rPr>
              <a:t>dL</a:t>
            </a:r>
            <a:endParaRPr lang="en-GB" sz="12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Any </a:t>
            </a:r>
            <a:r>
              <a:rPr lang="en-GB" sz="1200" dirty="0">
                <a:solidFill>
                  <a:schemeClr val="bg1"/>
                </a:solidFill>
              </a:rPr>
              <a:t>RBC transfusion within 12 weeks of visit 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Greater </a:t>
            </a:r>
            <a:r>
              <a:rPr lang="en-GB" sz="1200" dirty="0">
                <a:solidFill>
                  <a:schemeClr val="bg1"/>
                </a:solidFill>
              </a:rPr>
              <a:t>than 3 RBC transfusions over approximately 6 months prior to screening visit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 smtClean="0">
                <a:solidFill>
                  <a:schemeClr val="bg1"/>
                </a:solidFill>
              </a:rPr>
              <a:t>For </a:t>
            </a:r>
            <a:r>
              <a:rPr lang="en-GB" sz="1200" b="1" dirty="0">
                <a:solidFill>
                  <a:schemeClr val="bg1"/>
                </a:solidFill>
              </a:rPr>
              <a:t>Part A only: </a:t>
            </a:r>
            <a:r>
              <a:rPr lang="en-GB" sz="1200" dirty="0">
                <a:solidFill>
                  <a:schemeClr val="bg1"/>
                </a:solidFill>
              </a:rPr>
              <a:t>Any ICT use in approximately 12 weeks prior to screening visit 2 </a:t>
            </a:r>
            <a:r>
              <a:rPr lang="en-GB" sz="1200" dirty="0" smtClean="0">
                <a:solidFill>
                  <a:schemeClr val="bg1"/>
                </a:solidFill>
              </a:rPr>
              <a:t>or any </a:t>
            </a:r>
            <a:r>
              <a:rPr lang="en-GB" sz="1200" dirty="0">
                <a:solidFill>
                  <a:schemeClr val="bg1"/>
                </a:solidFill>
              </a:rPr>
              <a:t>intention to initiate or resume 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dirty="0">
                <a:solidFill>
                  <a:schemeClr val="bg1"/>
                </a:solidFill>
              </a:rPr>
              <a:t>For Part B only: </a:t>
            </a:r>
            <a:r>
              <a:rPr lang="en-GB" sz="1200" dirty="0">
                <a:solidFill>
                  <a:schemeClr val="bg1"/>
                </a:solidFill>
              </a:rPr>
              <a:t>If on ICT, any change in ICT dose in approximately 12 weeks prior </a:t>
            </a:r>
            <a:r>
              <a:rPr lang="en-GB" sz="1200" dirty="0" smtClean="0">
                <a:solidFill>
                  <a:schemeClr val="bg1"/>
                </a:solidFill>
              </a:rPr>
              <a:t>to screening </a:t>
            </a:r>
            <a:r>
              <a:rPr lang="en-GB" sz="1200" dirty="0">
                <a:solidFill>
                  <a:schemeClr val="bg1"/>
                </a:solidFill>
              </a:rPr>
              <a:t>visit 2, or intention to change dose in following 6 </a:t>
            </a:r>
            <a:r>
              <a:rPr lang="en-GB" sz="1200" dirty="0" smtClean="0">
                <a:solidFill>
                  <a:schemeClr val="bg1"/>
                </a:solidFill>
              </a:rPr>
              <a:t>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Previous Splenectomy</a:t>
            </a:r>
            <a:endParaRPr lang="en-GB" sz="1100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2936" y="5843469"/>
            <a:ext cx="5934456" cy="646331"/>
          </a:xfrm>
          <a:prstGeom prst="rect">
            <a:avLst/>
          </a:prstGeom>
          <a:solidFill>
            <a:srgbClr val="C2CDF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Principal Investigator: </a:t>
            </a:r>
            <a:r>
              <a:rPr lang="en-GB" sz="1200" dirty="0" smtClean="0">
                <a:solidFill>
                  <a:schemeClr val="bg1"/>
                </a:solidFill>
              </a:rPr>
              <a:t>Dr Mark Layton</a:t>
            </a:r>
            <a:endParaRPr lang="en-GB" sz="1200" dirty="0">
              <a:solidFill>
                <a:schemeClr val="bg1"/>
              </a:solidFill>
            </a:endParaRPr>
          </a:p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Study </a:t>
            </a:r>
            <a:r>
              <a:rPr lang="en-GB" sz="1200" b="1" dirty="0">
                <a:solidFill>
                  <a:schemeClr val="bg1"/>
                </a:solidFill>
              </a:rPr>
              <a:t>Coordinator</a:t>
            </a:r>
            <a:r>
              <a:rPr lang="en-GB" sz="1200" b="1" dirty="0" smtClean="0">
                <a:solidFill>
                  <a:schemeClr val="bg1"/>
                </a:solidFill>
              </a:rPr>
              <a:t>: </a:t>
            </a:r>
            <a:r>
              <a:rPr lang="en-GB" sz="1200" dirty="0" smtClean="0">
                <a:solidFill>
                  <a:schemeClr val="bg1"/>
                </a:solidFill>
              </a:rPr>
              <a:t>Suzy Lowi </a:t>
            </a:r>
            <a:r>
              <a:rPr lang="en-GB" sz="1200" dirty="0" smtClean="0">
                <a:solidFill>
                  <a:schemeClr val="bg1"/>
                </a:solidFill>
                <a:hlinkClick r:id="rId2"/>
              </a:rPr>
              <a:t>Suzanne.lowi1@nhs.net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1200" b="1" dirty="0">
                <a:solidFill>
                  <a:schemeClr val="bg1"/>
                </a:solidFill>
              </a:rPr>
              <a:t>Recruitment target</a:t>
            </a:r>
            <a:r>
              <a:rPr lang="en-GB" sz="1200" dirty="0">
                <a:solidFill>
                  <a:schemeClr val="bg1"/>
                </a:solidFill>
              </a:rPr>
              <a:t>:  </a:t>
            </a:r>
            <a:r>
              <a:rPr lang="en-GB" sz="1200" dirty="0" smtClean="0">
                <a:solidFill>
                  <a:schemeClr val="bg1"/>
                </a:solidFill>
              </a:rPr>
              <a:t>1 </a:t>
            </a:r>
            <a:r>
              <a:rPr lang="en-GB" sz="1200" b="1" dirty="0" smtClean="0">
                <a:solidFill>
                  <a:schemeClr val="bg1"/>
                </a:solidFill>
              </a:rPr>
              <a:t>Recruitment </a:t>
            </a:r>
            <a:r>
              <a:rPr lang="en-GB" sz="1200" b="1" dirty="0">
                <a:solidFill>
                  <a:schemeClr val="bg1"/>
                </a:solidFill>
              </a:rPr>
              <a:t>Closure Date</a:t>
            </a:r>
            <a:r>
              <a:rPr lang="en-GB" sz="1200" b="1" dirty="0" smtClean="0">
                <a:solidFill>
                  <a:schemeClr val="bg1"/>
                </a:solidFill>
              </a:rPr>
              <a:t>: TBC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3"/>
          <a:srcRect l="11291" t="16592" r="61921" b="24022"/>
          <a:stretch/>
        </p:blipFill>
        <p:spPr bwMode="auto">
          <a:xfrm>
            <a:off x="5202936" y="2148005"/>
            <a:ext cx="5861304" cy="3383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qual 16">
            <a:extLst>
              <a:ext uri="{FF2B5EF4-FFF2-40B4-BE49-F238E27FC236}">
                <a16:creationId xmlns:a16="http://schemas.microsoft.com/office/drawing/2014/main" id="{EC1067F3-7C70-854D-9813-F36A8551FC65}"/>
              </a:ext>
            </a:extLst>
          </p:cNvPr>
          <p:cNvSpPr/>
          <p:nvPr/>
        </p:nvSpPr>
        <p:spPr>
          <a:xfrm rot="5400000">
            <a:off x="10369118" y="881773"/>
            <a:ext cx="633185" cy="75705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66570"/>
            <a:ext cx="11109959" cy="1248107"/>
          </a:xfrm>
          <a:solidFill>
            <a:srgbClr val="FB7578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GB" sz="2000" b="1" u="sng" dirty="0">
                <a:solidFill>
                  <a:srgbClr val="000000"/>
                </a:solidFill>
                <a:latin typeface="+mn-lt"/>
              </a:rPr>
              <a:t>4202 – HEM – 301 </a:t>
            </a:r>
            <a:r>
              <a:rPr lang="en-GB" sz="2000" b="1" u="sng" dirty="0" smtClean="0">
                <a:solidFill>
                  <a:srgbClr val="000000"/>
                </a:solidFill>
                <a:latin typeface="+mn-lt"/>
              </a:rPr>
              <a:t>(PRAISE):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An Adaptive, Randomized, Placebo-controlled, Double-blind, Multi-centre study of </a:t>
            </a:r>
            <a:r>
              <a:rPr lang="en-GB" sz="1800" b="1" i="1" dirty="0">
                <a:solidFill>
                  <a:srgbClr val="000000"/>
                </a:solidFill>
                <a:latin typeface="+mn-lt"/>
              </a:rPr>
              <a:t>Etavopivat (FT- 4202 – a Pyruvate Kinase Activator)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in Patients with Sickle Cell Disease.</a:t>
            </a:r>
            <a:br>
              <a:rPr lang="en-GB" sz="1800" dirty="0">
                <a:solidFill>
                  <a:srgbClr val="000000"/>
                </a:solidFill>
                <a:latin typeface="+mn-lt"/>
              </a:rPr>
            </a:br>
            <a:r>
              <a:rPr lang="en-GB" sz="1800" dirty="0">
                <a:solidFill>
                  <a:srgbClr val="000000"/>
                </a:solidFill>
                <a:latin typeface="+mn-lt"/>
              </a:rPr>
              <a:t/>
            </a:r>
            <a:br>
              <a:rPr lang="en-GB" sz="1800" dirty="0">
                <a:solidFill>
                  <a:srgbClr val="000000"/>
                </a:solidFill>
                <a:latin typeface="+mn-lt"/>
              </a:rPr>
            </a:br>
            <a:r>
              <a:rPr lang="en-GB" sz="1800" b="1" u="sng" dirty="0">
                <a:solidFill>
                  <a:srgbClr val="000000"/>
                </a:solidFill>
                <a:latin typeface="+mn-lt"/>
              </a:rPr>
              <a:t>IMP: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tablet form for oral use - one tablet daily.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1749510"/>
            <a:ext cx="4983480" cy="3254737"/>
          </a:xfrm>
          <a:prstGeom prst="rect">
            <a:avLst/>
          </a:prstGeom>
          <a:solidFill>
            <a:srgbClr val="F3C3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</a:rPr>
              <a:t>Primary inclusion criteria: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Age 12 to 65 years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</a:rPr>
              <a:t>Diagnosis of HbSS, HbS</a:t>
            </a:r>
            <a:r>
              <a:rPr lang="el-GR" sz="1600" dirty="0">
                <a:solidFill>
                  <a:schemeClr val="bg1"/>
                </a:solidFill>
                <a:effectLst/>
              </a:rPr>
              <a:t>β0-</a:t>
            </a:r>
            <a:r>
              <a:rPr lang="en-GB" sz="1600" dirty="0">
                <a:solidFill>
                  <a:schemeClr val="bg1"/>
                </a:solidFill>
                <a:effectLst/>
              </a:rPr>
              <a:t>thalassemia or other sickle cell syndrome variants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At least 2 episodes of VOC in the past 12 months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Haemoglobin ≥ 55 and ≤ 105 g/L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Dose of HC (mg/kg) must be stable for at least 90 days prior to start of study treatment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Stable dose of C</a:t>
            </a:r>
            <a:r>
              <a:rPr lang="en-GB" sz="1600" dirty="0">
                <a:solidFill>
                  <a:schemeClr val="bg1"/>
                </a:solidFill>
                <a:effectLst/>
              </a:rPr>
              <a:t>rizanlizumab or L-glutamine for ≥ 12 months, and ≥ 80% compliant with the planned regimen.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8039" y="1767241"/>
            <a:ext cx="5750560" cy="3331681"/>
          </a:xfrm>
          <a:prstGeom prst="rect">
            <a:avLst/>
          </a:prstGeom>
          <a:solidFill>
            <a:srgbClr val="F3C3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b="1" dirty="0">
                <a:solidFill>
                  <a:schemeClr val="bg1"/>
                </a:solidFill>
              </a:rPr>
              <a:t>Primary exclusion criteria: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Receiving regularly scheduled RBC transfusion therapy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More than 10 VOCs within the past 12 months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Hospitalized for SC crisis or other VOC event within 14 days of screening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</a:rPr>
              <a:t>DVT requiring systemic anti-coagulation therapy for ≥ 6 weeks, within 6 months prior to Day 1 of study treatment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effectLst/>
              </a:rPr>
              <a:t>History of overt clinical stroke within previous 2 years or any history of an intracranial haemorrhage </a:t>
            </a:r>
            <a:endParaRPr lang="en-GB" sz="1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Severe hepatic and/or renal dysfunction.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Iron, folate or B12 deficiency.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5137760"/>
            <a:ext cx="4983480" cy="1200329"/>
          </a:xfrm>
          <a:prstGeom prst="rect">
            <a:avLst/>
          </a:prstGeom>
          <a:solidFill>
            <a:srgbClr val="F3C3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1600" b="1" dirty="0">
                <a:solidFill>
                  <a:schemeClr val="bg1"/>
                </a:solidFill>
              </a:rPr>
              <a:t>Randomised to the following:</a:t>
            </a:r>
            <a:endParaRPr lang="en-GB" sz="1000" b="1" dirty="0">
              <a:solidFill>
                <a:schemeClr val="bg1"/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bg1"/>
                </a:solidFill>
              </a:rPr>
              <a:t>Arm One: </a:t>
            </a:r>
            <a:r>
              <a:rPr lang="en-GB" sz="1600" dirty="0" smtClean="0">
                <a:solidFill>
                  <a:schemeClr val="bg1"/>
                </a:solidFill>
              </a:rPr>
              <a:t>Etavopivat </a:t>
            </a:r>
            <a:r>
              <a:rPr lang="en-GB" sz="1600" dirty="0">
                <a:solidFill>
                  <a:schemeClr val="bg1"/>
                </a:solidFill>
              </a:rPr>
              <a:t>400mg daily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</a:rPr>
              <a:t>Arm </a:t>
            </a:r>
            <a:r>
              <a:rPr lang="en-GB" sz="1600" b="1" dirty="0" smtClean="0">
                <a:solidFill>
                  <a:schemeClr val="bg1"/>
                </a:solidFill>
              </a:rPr>
              <a:t>Two: </a:t>
            </a:r>
            <a:r>
              <a:rPr lang="en-GB" sz="1600" dirty="0">
                <a:solidFill>
                  <a:schemeClr val="bg1"/>
                </a:solidFill>
              </a:rPr>
              <a:t>Placebo</a:t>
            </a:r>
            <a:endParaRPr lang="en-GB" sz="1100" b="1" dirty="0">
              <a:solidFill>
                <a:schemeClr val="bg1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GB" sz="1400" b="1" dirty="0">
                <a:solidFill>
                  <a:schemeClr val="bg1"/>
                </a:solidFill>
              </a:rPr>
              <a:t>For 52 weeks, then onto the open label extension.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08039" y="5262446"/>
            <a:ext cx="5735320" cy="954107"/>
          </a:xfrm>
          <a:prstGeom prst="rect">
            <a:avLst/>
          </a:prstGeom>
          <a:solidFill>
            <a:srgbClr val="F3C3D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Principal Investigator at Hammersmith Hospital: </a:t>
            </a:r>
            <a:r>
              <a:rPr lang="en-GB" sz="1400" dirty="0">
                <a:solidFill>
                  <a:schemeClr val="bg1"/>
                </a:solidFill>
              </a:rPr>
              <a:t>Dr Mark Layton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Study Coordinator: </a:t>
            </a:r>
            <a:r>
              <a:rPr lang="en-GB" sz="1400" dirty="0" smtClean="0">
                <a:solidFill>
                  <a:schemeClr val="bg1"/>
                </a:solidFill>
              </a:rPr>
              <a:t>Cynthia Lee</a:t>
            </a:r>
            <a:r>
              <a:rPr lang="en-GB" sz="1400" b="1" dirty="0" smtClean="0"/>
              <a:t>	</a:t>
            </a:r>
            <a:endParaRPr lang="en-GB" sz="1400" b="1" dirty="0"/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Recruitment target</a:t>
            </a:r>
            <a:r>
              <a:rPr lang="en-GB" sz="1400" dirty="0">
                <a:solidFill>
                  <a:schemeClr val="bg1"/>
                </a:solidFill>
              </a:rPr>
              <a:t>: </a:t>
            </a:r>
            <a:r>
              <a:rPr lang="en-GB" sz="1400" dirty="0" smtClean="0">
                <a:solidFill>
                  <a:schemeClr val="bg1"/>
                </a:solidFill>
              </a:rPr>
              <a:t>2 (for Hammersmith Hospital)</a:t>
            </a:r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Recruitment Closure Date</a:t>
            </a:r>
            <a:r>
              <a:rPr lang="en-GB" sz="1400" b="1" dirty="0" smtClean="0">
                <a:solidFill>
                  <a:schemeClr val="bg1"/>
                </a:solidFill>
              </a:rPr>
              <a:t>: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" name="5-Point Star 10">
            <a:extLst>
              <a:ext uri="{FF2B5EF4-FFF2-40B4-BE49-F238E27FC236}">
                <a16:creationId xmlns:a16="http://schemas.microsoft.com/office/drawing/2014/main" id="{F89805A8-FF02-6BAB-4B37-6107A71947D5}"/>
              </a:ext>
            </a:extLst>
          </p:cNvPr>
          <p:cNvSpPr/>
          <p:nvPr/>
        </p:nvSpPr>
        <p:spPr>
          <a:xfrm rot="10800000" flipV="1">
            <a:off x="9136948" y="717816"/>
            <a:ext cx="536830" cy="615429"/>
          </a:xfrm>
          <a:prstGeom prst="star5">
            <a:avLst>
              <a:gd name="adj" fmla="val 19627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miley Face 3">
            <a:extLst>
              <a:ext uri="{FF2B5EF4-FFF2-40B4-BE49-F238E27FC236}">
                <a16:creationId xmlns:a16="http://schemas.microsoft.com/office/drawing/2014/main" id="{8FD7842F-5C17-3F01-B911-A9068D83C5CE}"/>
              </a:ext>
            </a:extLst>
          </p:cNvPr>
          <p:cNvSpPr/>
          <p:nvPr/>
        </p:nvSpPr>
        <p:spPr>
          <a:xfrm>
            <a:off x="10046971" y="775557"/>
            <a:ext cx="536831" cy="547947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61" y="320040"/>
            <a:ext cx="11247120" cy="1472901"/>
          </a:xfrm>
          <a:solidFill>
            <a:srgbClr val="6ED09A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b="1" u="sng" dirty="0" smtClean="0">
                <a:solidFill>
                  <a:schemeClr val="bg1"/>
                </a:solidFill>
                <a:latin typeface="+mn-lt"/>
              </a:rPr>
              <a:t>GBT021601-021 (‘Dream Study’):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A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Phase 2/3, R</a:t>
            </a:r>
            <a:r>
              <a:rPr lang="en" sz="1800" dirty="0" smtClean="0">
                <a:solidFill>
                  <a:schemeClr val="bg1"/>
                </a:solidFill>
                <a:latin typeface="+mn-lt"/>
              </a:rPr>
              <a:t>andomized, Multicentre Study of </a:t>
            </a:r>
            <a:r>
              <a:rPr lang="en" sz="1800" b="1" i="1" dirty="0" smtClean="0">
                <a:solidFill>
                  <a:schemeClr val="bg1"/>
                </a:solidFill>
                <a:latin typeface="+mn-lt"/>
              </a:rPr>
              <a:t>Osivelotor </a:t>
            </a:r>
            <a:r>
              <a:rPr lang="en" sz="1800" dirty="0" smtClean="0">
                <a:solidFill>
                  <a:schemeClr val="bg1"/>
                </a:solidFill>
                <a:latin typeface="+mn-lt"/>
              </a:rPr>
              <a:t>Administered Orally to Participants with Sickle Cell Disease </a:t>
            </a:r>
            <a:r>
              <a:rPr lang="en" sz="1800" b="1" dirty="0" smtClean="0">
                <a:solidFill>
                  <a:schemeClr val="bg1"/>
                </a:solidFill>
                <a:latin typeface="+mn-lt"/>
              </a:rPr>
              <a:t>(Cohorts A and B at HH only). </a:t>
            </a:r>
            <a:r>
              <a:rPr lang="en" sz="1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" sz="1800" dirty="0" smtClean="0">
                <a:solidFill>
                  <a:schemeClr val="bg1"/>
                </a:solidFill>
                <a:latin typeface="+mn-lt"/>
              </a:rPr>
            </a:br>
            <a:r>
              <a:rPr lang="en" sz="1800" dirty="0">
                <a:solidFill>
                  <a:schemeClr val="bg1"/>
                </a:solidFill>
                <a:latin typeface="+mn-lt"/>
              </a:rPr>
              <a:t/>
            </a:r>
            <a:br>
              <a:rPr lang="en" sz="1800" dirty="0">
                <a:solidFill>
                  <a:schemeClr val="bg1"/>
                </a:solidFill>
                <a:latin typeface="+mn-lt"/>
              </a:rPr>
            </a:br>
            <a:r>
              <a:rPr lang="en" sz="1600" dirty="0">
                <a:solidFill>
                  <a:schemeClr val="bg1"/>
                </a:solidFill>
                <a:latin typeface="+mn-lt"/>
              </a:rPr>
              <a:t/>
            </a:r>
            <a:br>
              <a:rPr lang="en" sz="1600" dirty="0">
                <a:solidFill>
                  <a:schemeClr val="bg1"/>
                </a:solidFill>
                <a:latin typeface="+mn-lt"/>
              </a:rPr>
            </a:br>
            <a:r>
              <a:rPr lang="en" sz="1800" b="1" u="sng" dirty="0">
                <a:solidFill>
                  <a:schemeClr val="bg1"/>
                </a:solidFill>
                <a:latin typeface="+mn-lt"/>
              </a:rPr>
              <a:t>IMP: </a:t>
            </a:r>
            <a:r>
              <a:rPr lang="en" sz="1800" dirty="0" smtClean="0">
                <a:solidFill>
                  <a:schemeClr val="bg1"/>
                </a:solidFill>
                <a:latin typeface="+mn-lt"/>
              </a:rPr>
              <a:t>Oral tablets, dose TBD.</a:t>
            </a:r>
            <a:endParaRPr lang="en-GB" sz="1800" b="1" u="sng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558" y="1971161"/>
            <a:ext cx="4866226" cy="1754326"/>
          </a:xfrm>
          <a:prstGeom prst="rect">
            <a:avLst/>
          </a:prstGeom>
          <a:solidFill>
            <a:srgbClr val="B3E7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Primary inclusion criteria: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Age </a:t>
            </a:r>
            <a:r>
              <a:rPr lang="en-GB" sz="1200" dirty="0" smtClean="0">
                <a:solidFill>
                  <a:schemeClr val="bg1"/>
                </a:solidFill>
              </a:rPr>
              <a:t>18 </a:t>
            </a:r>
            <a:r>
              <a:rPr lang="en-GB" sz="1200" dirty="0">
                <a:solidFill>
                  <a:schemeClr val="bg1"/>
                </a:solidFill>
              </a:rPr>
              <a:t>to </a:t>
            </a:r>
            <a:r>
              <a:rPr lang="en-GB" sz="1200" dirty="0" smtClean="0">
                <a:solidFill>
                  <a:schemeClr val="bg1"/>
                </a:solidFill>
              </a:rPr>
              <a:t>65 </a:t>
            </a:r>
            <a:r>
              <a:rPr lang="en-GB" sz="1200" dirty="0">
                <a:solidFill>
                  <a:schemeClr val="bg1"/>
                </a:solidFill>
              </a:rPr>
              <a:t>years.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Confirmed Sickle Cell Disease diagnosis (HbSS or HbSβ0</a:t>
            </a:r>
            <a:r>
              <a:rPr lang="en-GB" sz="1200" dirty="0" smtClean="0">
                <a:solidFill>
                  <a:schemeClr val="bg1"/>
                </a:solidFill>
              </a:rPr>
              <a:t>)</a:t>
            </a: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Haemoglobin </a:t>
            </a:r>
            <a:r>
              <a:rPr lang="en-GB" sz="1200" dirty="0">
                <a:solidFill>
                  <a:schemeClr val="bg1"/>
                </a:solidFill>
              </a:rPr>
              <a:t>≥5.5 and ≤10.5 g/</a:t>
            </a:r>
            <a:r>
              <a:rPr lang="en-GB" sz="1200" dirty="0" err="1">
                <a:solidFill>
                  <a:schemeClr val="bg1"/>
                </a:solidFill>
              </a:rPr>
              <a:t>dL</a:t>
            </a:r>
            <a:r>
              <a:rPr lang="en-GB" sz="1200" dirty="0">
                <a:solidFill>
                  <a:schemeClr val="bg1"/>
                </a:solidFill>
              </a:rPr>
              <a:t>. </a:t>
            </a:r>
            <a:endParaRPr lang="en-GB" sz="1200" dirty="0" smtClean="0">
              <a:solidFill>
                <a:schemeClr val="bg1"/>
              </a:solidFill>
            </a:endParaRP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Stable </a:t>
            </a:r>
            <a:r>
              <a:rPr lang="en-GB" sz="1200" dirty="0">
                <a:solidFill>
                  <a:schemeClr val="bg1"/>
                </a:solidFill>
              </a:rPr>
              <a:t>doses of hydroxyurea, </a:t>
            </a:r>
            <a:r>
              <a:rPr lang="en-GB" sz="1200" dirty="0" smtClean="0">
                <a:solidFill>
                  <a:schemeClr val="bg1"/>
                </a:solidFill>
              </a:rPr>
              <a:t>L-glutamine for 90 days prior to signing the ICF.</a:t>
            </a:r>
            <a:endParaRPr lang="en-GB" sz="1200" dirty="0">
              <a:solidFill>
                <a:schemeClr val="bg1"/>
              </a:solidFill>
            </a:endParaRP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≥ </a:t>
            </a:r>
            <a:r>
              <a:rPr lang="en-GB" sz="1200" dirty="0">
                <a:solidFill>
                  <a:schemeClr val="bg1"/>
                </a:solidFill>
              </a:rPr>
              <a:t>2 and ≤ 10 VOEs in 12 months prior to </a:t>
            </a:r>
            <a:r>
              <a:rPr lang="en-GB" sz="1200" dirty="0" smtClean="0">
                <a:solidFill>
                  <a:schemeClr val="bg1"/>
                </a:solidFill>
              </a:rPr>
              <a:t>screening </a:t>
            </a:r>
            <a:r>
              <a:rPr lang="en-GB" sz="1200" b="1" dirty="0" smtClean="0">
                <a:solidFill>
                  <a:schemeClr val="bg1"/>
                </a:solidFill>
              </a:rPr>
              <a:t>(Part B Only).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6751" y="1971161"/>
            <a:ext cx="6049922" cy="1754326"/>
          </a:xfrm>
          <a:prstGeom prst="rect">
            <a:avLst/>
          </a:prstGeom>
          <a:solidFill>
            <a:srgbClr val="B3E7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Primary exclusion criteria: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Receiving regular RBC transfusion or received a RBC/exchange transfusion within 90 days of Day 1. </a:t>
            </a:r>
            <a:endParaRPr lang="en-GB" sz="1200" u="sng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rgbClr val="191B20"/>
                </a:solidFill>
              </a:rPr>
              <a:t>&gt;</a:t>
            </a:r>
            <a:r>
              <a:rPr lang="en-GB" sz="1200" dirty="0">
                <a:solidFill>
                  <a:srgbClr val="191B20"/>
                </a:solidFill>
              </a:rPr>
              <a:t>10 </a:t>
            </a:r>
            <a:r>
              <a:rPr lang="en-GB" sz="1200" dirty="0">
                <a:solidFill>
                  <a:schemeClr val="bg1"/>
                </a:solidFill>
              </a:rPr>
              <a:t>VOEs in 12 months </a:t>
            </a:r>
            <a:r>
              <a:rPr lang="en-GB" sz="1200" dirty="0" smtClean="0">
                <a:solidFill>
                  <a:schemeClr val="bg1"/>
                </a:solidFill>
              </a:rPr>
              <a:t>of screening.</a:t>
            </a:r>
            <a:endParaRPr lang="en-GB" sz="1200" dirty="0">
              <a:solidFill>
                <a:srgbClr val="191B2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Hospitalised for a VOE within 14 days of screening.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 dirty="0" smtClean="0">
                <a:solidFill>
                  <a:schemeClr val="bg1"/>
                </a:solidFill>
              </a:rPr>
              <a:t>Acute illness or significant infection prior within 14 days or first study drug administration.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b="1" u="sng" dirty="0" smtClean="0">
                <a:solidFill>
                  <a:schemeClr val="bg1"/>
                </a:solidFill>
              </a:rPr>
              <a:t>Prior Therapy: </a:t>
            </a:r>
            <a:r>
              <a:rPr lang="en-GB" sz="1200" dirty="0" smtClean="0">
                <a:solidFill>
                  <a:schemeClr val="bg1"/>
                </a:solidFill>
              </a:rPr>
              <a:t>Please check protocol as different washout periods for different drugs.</a:t>
            </a:r>
            <a:endParaRPr lang="en-GB" sz="1200" b="1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9895" y="4375762"/>
            <a:ext cx="3486778" cy="1169551"/>
          </a:xfrm>
          <a:prstGeom prst="rect">
            <a:avLst/>
          </a:prstGeom>
          <a:solidFill>
            <a:srgbClr val="B3E7D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</a:rPr>
              <a:t>Principal Investigator: </a:t>
            </a:r>
            <a:r>
              <a:rPr lang="en-GB" sz="1400" dirty="0">
                <a:solidFill>
                  <a:schemeClr val="bg1"/>
                </a:solidFill>
              </a:rPr>
              <a:t>Dr Steven Okoli</a:t>
            </a:r>
            <a:endParaRPr lang="en-GB" sz="1400" b="1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Study </a:t>
            </a:r>
            <a:r>
              <a:rPr lang="en-GB" sz="1400" b="1" dirty="0">
                <a:solidFill>
                  <a:schemeClr val="bg1"/>
                </a:solidFill>
              </a:rPr>
              <a:t>Coordinator: </a:t>
            </a:r>
            <a:r>
              <a:rPr lang="en-GB" sz="1400" dirty="0" smtClean="0">
                <a:solidFill>
                  <a:schemeClr val="bg1"/>
                </a:solidFill>
              </a:rPr>
              <a:t>Suzy </a:t>
            </a:r>
            <a:r>
              <a:rPr lang="en-GB" sz="1400" dirty="0">
                <a:solidFill>
                  <a:schemeClr val="bg1"/>
                </a:solidFill>
              </a:rPr>
              <a:t>Lowi </a:t>
            </a:r>
            <a:r>
              <a:rPr lang="en-GB" sz="1400" b="1" dirty="0">
                <a:solidFill>
                  <a:schemeClr val="bg1"/>
                </a:solidFill>
                <a:hlinkClick r:id="rId3"/>
              </a:rPr>
              <a:t>Suzanne.lowi1@nhs.net</a:t>
            </a:r>
            <a:r>
              <a:rPr lang="en-GB" sz="1400" b="1" dirty="0">
                <a:solidFill>
                  <a:schemeClr val="bg1"/>
                </a:solidFill>
              </a:rPr>
              <a:t> </a:t>
            </a:r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n-GB" sz="1400" b="1" dirty="0">
                <a:solidFill>
                  <a:schemeClr val="bg1"/>
                </a:solidFill>
              </a:rPr>
              <a:t>Recruitment target</a:t>
            </a:r>
            <a:r>
              <a:rPr lang="en-GB" sz="1400" dirty="0">
                <a:solidFill>
                  <a:schemeClr val="bg1"/>
                </a:solidFill>
              </a:rPr>
              <a:t>:  2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Recruitment </a:t>
            </a:r>
            <a:r>
              <a:rPr lang="en-GB" sz="1400" b="1" dirty="0">
                <a:solidFill>
                  <a:schemeClr val="bg1"/>
                </a:solidFill>
              </a:rPr>
              <a:t>Closure Date: </a:t>
            </a:r>
            <a:r>
              <a:rPr lang="en-GB" sz="1400" b="1" dirty="0" smtClean="0">
                <a:solidFill>
                  <a:schemeClr val="bg1"/>
                </a:solidFill>
              </a:rPr>
              <a:t>TBC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l="15435" t="21820" r="66212" b="49016"/>
          <a:stretch/>
        </p:blipFill>
        <p:spPr bwMode="auto">
          <a:xfrm>
            <a:off x="409863" y="3903707"/>
            <a:ext cx="3458049" cy="2584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5"/>
          <a:srcRect l="17961" t="25162" r="69082" b="39067"/>
          <a:stretch/>
        </p:blipFill>
        <p:spPr bwMode="auto">
          <a:xfrm>
            <a:off x="4400892" y="3902926"/>
            <a:ext cx="3305048" cy="25847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Equal 16">
            <a:extLst>
              <a:ext uri="{FF2B5EF4-FFF2-40B4-BE49-F238E27FC236}">
                <a16:creationId xmlns:a16="http://schemas.microsoft.com/office/drawing/2014/main" id="{EC1067F3-7C70-854D-9813-F36A8551FC65}"/>
              </a:ext>
            </a:extLst>
          </p:cNvPr>
          <p:cNvSpPr/>
          <p:nvPr/>
        </p:nvSpPr>
        <p:spPr>
          <a:xfrm rot="5400000">
            <a:off x="9765220" y="791351"/>
            <a:ext cx="633185" cy="75705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587" y="1343489"/>
            <a:ext cx="4939065" cy="489308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32500" lnSpcReduction="20000"/>
          </a:bodyPr>
          <a:lstStyle/>
          <a:p>
            <a:r>
              <a:rPr lang="en-GB" sz="6200" u="sng" dirty="0" smtClean="0">
                <a:solidFill>
                  <a:schemeClr val="bg1"/>
                </a:solidFill>
              </a:rPr>
              <a:t>Sickle Eye Project: </a:t>
            </a:r>
          </a:p>
          <a:p>
            <a:r>
              <a:rPr lang="en-GB" sz="4300" b="0" dirty="0" smtClean="0">
                <a:solidFill>
                  <a:schemeClr val="bg1"/>
                </a:solidFill>
              </a:rPr>
              <a:t>The </a:t>
            </a:r>
            <a:r>
              <a:rPr lang="en-GB" sz="4300" b="0" dirty="0">
                <a:solidFill>
                  <a:schemeClr val="bg1"/>
                </a:solidFill>
              </a:rPr>
              <a:t>prevalence of visual impairment due to SCR or maculopathy </a:t>
            </a:r>
            <a:r>
              <a:rPr lang="en-GB" sz="4300" b="0" dirty="0" smtClean="0">
                <a:solidFill>
                  <a:schemeClr val="bg1"/>
                </a:solidFill>
              </a:rPr>
              <a:t>in </a:t>
            </a:r>
            <a:r>
              <a:rPr lang="en-GB" sz="4300" b="0" dirty="0">
                <a:solidFill>
                  <a:schemeClr val="bg1"/>
                </a:solidFill>
              </a:rPr>
              <a:t>a representative sample of the UK population with </a:t>
            </a:r>
            <a:r>
              <a:rPr lang="en-GB" sz="4300" b="0" dirty="0" smtClean="0">
                <a:solidFill>
                  <a:schemeClr val="bg1"/>
                </a:solidFill>
              </a:rPr>
              <a:t>Sickle Cell Disease.</a:t>
            </a:r>
          </a:p>
          <a:p>
            <a:endParaRPr lang="en-GB" sz="4000" dirty="0" smtClean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Inclusion criteria: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3700" b="0" dirty="0">
                <a:solidFill>
                  <a:schemeClr val="bg1"/>
                </a:solidFill>
              </a:rPr>
              <a:t>• Willingness to participate </a:t>
            </a:r>
          </a:p>
          <a:p>
            <a:pPr>
              <a:spcBef>
                <a:spcPts val="600"/>
              </a:spcBef>
            </a:pPr>
            <a:r>
              <a:rPr lang="en-GB" sz="3700" b="0" dirty="0">
                <a:solidFill>
                  <a:schemeClr val="bg1"/>
                </a:solidFill>
              </a:rPr>
              <a:t>• Ability to provide informed consent </a:t>
            </a:r>
          </a:p>
          <a:p>
            <a:pPr>
              <a:spcBef>
                <a:spcPts val="600"/>
              </a:spcBef>
            </a:pPr>
            <a:r>
              <a:rPr lang="en-GB" sz="3700" b="0" dirty="0">
                <a:solidFill>
                  <a:schemeClr val="bg1"/>
                </a:solidFill>
              </a:rPr>
              <a:t>• Age 16 years or older </a:t>
            </a:r>
          </a:p>
          <a:p>
            <a:pPr>
              <a:spcBef>
                <a:spcPts val="600"/>
              </a:spcBef>
            </a:pPr>
            <a:r>
              <a:rPr lang="en-GB" sz="3700" b="0" dirty="0">
                <a:solidFill>
                  <a:schemeClr val="bg1"/>
                </a:solidFill>
              </a:rPr>
              <a:t>• Diagnosis of SCD of any genotype </a:t>
            </a:r>
          </a:p>
          <a:p>
            <a:endParaRPr lang="en-GB" sz="4000" b="0" dirty="0">
              <a:solidFill>
                <a:schemeClr val="bg1"/>
              </a:solidFill>
            </a:endParaRPr>
          </a:p>
          <a:p>
            <a:r>
              <a:rPr lang="en-GB" sz="4000" dirty="0">
                <a:solidFill>
                  <a:schemeClr val="bg1"/>
                </a:solidFill>
              </a:rPr>
              <a:t>Exclusion criteria </a:t>
            </a:r>
            <a:r>
              <a:rPr lang="en-GB" sz="4000" dirty="0" smtClean="0">
                <a:solidFill>
                  <a:schemeClr val="bg1"/>
                </a:solidFill>
              </a:rPr>
              <a:t>:</a:t>
            </a:r>
            <a:endParaRPr lang="en-GB" sz="40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3700" b="0" dirty="0">
                <a:solidFill>
                  <a:schemeClr val="bg1"/>
                </a:solidFill>
              </a:rPr>
              <a:t>• Inability to consent </a:t>
            </a:r>
          </a:p>
          <a:p>
            <a:pPr>
              <a:spcBef>
                <a:spcPts val="600"/>
              </a:spcBef>
            </a:pPr>
            <a:r>
              <a:rPr lang="en-GB" sz="3700" b="0" dirty="0">
                <a:solidFill>
                  <a:schemeClr val="bg1"/>
                </a:solidFill>
              </a:rPr>
              <a:t>• Poor image quality </a:t>
            </a:r>
          </a:p>
          <a:p>
            <a:pPr>
              <a:spcBef>
                <a:spcPts val="600"/>
              </a:spcBef>
            </a:pPr>
            <a:r>
              <a:rPr lang="en-GB" sz="3700" b="0" dirty="0">
                <a:solidFill>
                  <a:schemeClr val="bg1"/>
                </a:solidFill>
              </a:rPr>
              <a:t>• Age &lt;16 years </a:t>
            </a:r>
          </a:p>
          <a:p>
            <a:pPr>
              <a:spcBef>
                <a:spcPts val="600"/>
              </a:spcBef>
            </a:pPr>
            <a:r>
              <a:rPr lang="en-GB" sz="3700" b="0" dirty="0">
                <a:solidFill>
                  <a:schemeClr val="bg1"/>
                </a:solidFill>
              </a:rPr>
              <a:t>• Sickle cell trait only </a:t>
            </a:r>
          </a:p>
          <a:p>
            <a:r>
              <a:rPr lang="en-GB" b="0" dirty="0" smtClean="0">
                <a:solidFill>
                  <a:schemeClr val="bg1"/>
                </a:solidFill>
              </a:rPr>
              <a:t/>
            </a:r>
            <a:br>
              <a:rPr lang="en-GB" b="0" dirty="0" smtClean="0">
                <a:solidFill>
                  <a:schemeClr val="bg1"/>
                </a:solidFill>
              </a:rPr>
            </a:br>
            <a:endParaRPr lang="en-GB" b="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3600" dirty="0">
                <a:solidFill>
                  <a:schemeClr val="bg1"/>
                </a:solidFill>
              </a:rPr>
              <a:t>Principal Investigator: </a:t>
            </a:r>
            <a:r>
              <a:rPr lang="en-GB" sz="3600" b="0" dirty="0">
                <a:solidFill>
                  <a:schemeClr val="bg1"/>
                </a:solidFill>
              </a:rPr>
              <a:t>Dr </a:t>
            </a:r>
            <a:r>
              <a:rPr lang="en-GB" sz="3600" b="0" dirty="0" smtClean="0">
                <a:solidFill>
                  <a:schemeClr val="bg1"/>
                </a:solidFill>
              </a:rPr>
              <a:t>Steven Okoli</a:t>
            </a:r>
            <a:endParaRPr lang="en-GB" sz="3600" b="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3600" dirty="0">
                <a:solidFill>
                  <a:schemeClr val="bg1"/>
                </a:solidFill>
              </a:rPr>
              <a:t>Study Coordinator: </a:t>
            </a:r>
            <a:r>
              <a:rPr lang="en-GB" sz="3600" b="0" dirty="0" smtClean="0">
                <a:solidFill>
                  <a:schemeClr val="bg1"/>
                </a:solidFill>
              </a:rPr>
              <a:t>Sophie Newman </a:t>
            </a:r>
            <a:r>
              <a:rPr lang="en-GB" sz="3600" b="0" dirty="0" smtClean="0">
                <a:solidFill>
                  <a:schemeClr val="bg1"/>
                </a:solidFill>
                <a:hlinkClick r:id="rId2"/>
              </a:rPr>
              <a:t>sophie.newman20@nhs.net</a:t>
            </a:r>
            <a:r>
              <a:rPr lang="en-GB" sz="3600" b="0" dirty="0" smtClean="0">
                <a:solidFill>
                  <a:schemeClr val="bg1"/>
                </a:solidFill>
              </a:rPr>
              <a:t> </a:t>
            </a:r>
            <a:endParaRPr lang="en-GB" sz="3600" b="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3600" dirty="0">
                <a:solidFill>
                  <a:schemeClr val="bg1"/>
                </a:solidFill>
              </a:rPr>
              <a:t>Recruitment Target: </a:t>
            </a:r>
            <a:r>
              <a:rPr lang="en-GB" sz="3600" b="0" dirty="0" smtClean="0">
                <a:solidFill>
                  <a:schemeClr val="bg1"/>
                </a:solidFill>
              </a:rPr>
              <a:t>35</a:t>
            </a:r>
            <a:endParaRPr lang="en-GB" sz="3600" b="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724969" y="1343489"/>
            <a:ext cx="5882550" cy="2127685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u="sng" dirty="0">
                <a:solidFill>
                  <a:schemeClr val="bg1"/>
                </a:solidFill>
              </a:rPr>
              <a:t>Improving Black Health </a:t>
            </a:r>
            <a:r>
              <a:rPr lang="en-GB" sz="2000" b="1" u="sng" dirty="0" smtClean="0">
                <a:solidFill>
                  <a:schemeClr val="bg1"/>
                </a:solidFill>
              </a:rPr>
              <a:t>Outcomes (IBHO) NIHR BioResources:</a:t>
            </a:r>
            <a:endParaRPr lang="en-GB" sz="2000" b="1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</a:rPr>
              <a:t>Main Inclusion Criteria: </a:t>
            </a:r>
          </a:p>
          <a:p>
            <a:r>
              <a:rPr lang="en-GB" sz="1600" dirty="0" smtClean="0">
                <a:solidFill>
                  <a:schemeClr val="bg1"/>
                </a:solidFill>
              </a:rPr>
              <a:t>Patients </a:t>
            </a:r>
            <a:r>
              <a:rPr lang="en-GB" sz="1600" dirty="0">
                <a:solidFill>
                  <a:schemeClr val="bg1"/>
                </a:solidFill>
              </a:rPr>
              <a:t>with a confirmed clinical diagnosis of sickle cell </a:t>
            </a:r>
            <a:r>
              <a:rPr lang="en-GB" sz="1600" dirty="0" smtClean="0">
                <a:solidFill>
                  <a:schemeClr val="bg1"/>
                </a:solidFill>
              </a:rPr>
              <a:t>disease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300" b="1" dirty="0">
                <a:solidFill>
                  <a:schemeClr val="bg1"/>
                </a:solidFill>
              </a:rPr>
              <a:t>Principal Investigator: </a:t>
            </a:r>
            <a:r>
              <a:rPr lang="en-GB" sz="1300" dirty="0">
                <a:solidFill>
                  <a:schemeClr val="bg1"/>
                </a:solidFill>
              </a:rPr>
              <a:t>Dr </a:t>
            </a:r>
            <a:r>
              <a:rPr lang="en-GB" sz="1300" dirty="0" smtClean="0">
                <a:solidFill>
                  <a:schemeClr val="bg1"/>
                </a:solidFill>
              </a:rPr>
              <a:t>Steven Okoli</a:t>
            </a:r>
            <a:endParaRPr lang="en-GB" sz="1300" dirty="0">
              <a:solidFill>
                <a:schemeClr val="bg1"/>
              </a:solidFill>
            </a:endParaRPr>
          </a:p>
          <a:p>
            <a:r>
              <a:rPr lang="en-GB" sz="1300" b="1" dirty="0">
                <a:solidFill>
                  <a:schemeClr val="bg1"/>
                </a:solidFill>
              </a:rPr>
              <a:t>Study Coordinator:</a:t>
            </a:r>
            <a:r>
              <a:rPr lang="en-GB" sz="1300" dirty="0">
                <a:solidFill>
                  <a:schemeClr val="bg1"/>
                </a:solidFill>
              </a:rPr>
              <a:t> </a:t>
            </a:r>
            <a:r>
              <a:rPr lang="en-GB" sz="1300" dirty="0" smtClean="0">
                <a:solidFill>
                  <a:schemeClr val="bg1"/>
                </a:solidFill>
              </a:rPr>
              <a:t>Spencer Mackie</a:t>
            </a:r>
            <a:endParaRPr lang="en-GB" sz="13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272" y="258349"/>
            <a:ext cx="11306247" cy="5539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3000" b="1" dirty="0">
                <a:solidFill>
                  <a:schemeClr val="bg1"/>
                </a:solidFill>
              </a:rPr>
              <a:t>Observational Studies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14" name="5-Point Star 10">
            <a:extLst>
              <a:ext uri="{FF2B5EF4-FFF2-40B4-BE49-F238E27FC236}">
                <a16:creationId xmlns:a16="http://schemas.microsoft.com/office/drawing/2014/main" id="{C71737F1-5DD6-9349-8D6A-D757C66D7467}"/>
              </a:ext>
            </a:extLst>
          </p:cNvPr>
          <p:cNvSpPr/>
          <p:nvPr/>
        </p:nvSpPr>
        <p:spPr>
          <a:xfrm rot="10800000" flipV="1">
            <a:off x="3640519" y="4039654"/>
            <a:ext cx="682931" cy="615429"/>
          </a:xfrm>
          <a:prstGeom prst="star5">
            <a:avLst>
              <a:gd name="adj" fmla="val 19627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miley Face 14">
            <a:extLst>
              <a:ext uri="{FF2B5EF4-FFF2-40B4-BE49-F238E27FC236}">
                <a16:creationId xmlns:a16="http://schemas.microsoft.com/office/drawing/2014/main" id="{8E8223A3-584E-A24D-9D53-E0E4F1882AAB}"/>
              </a:ext>
            </a:extLst>
          </p:cNvPr>
          <p:cNvSpPr/>
          <p:nvPr/>
        </p:nvSpPr>
        <p:spPr>
          <a:xfrm>
            <a:off x="4405747" y="4039654"/>
            <a:ext cx="699246" cy="63318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8E8223A3-584E-A24D-9D53-E0E4F1882AAB}"/>
              </a:ext>
            </a:extLst>
          </p:cNvPr>
          <p:cNvSpPr/>
          <p:nvPr/>
        </p:nvSpPr>
        <p:spPr>
          <a:xfrm>
            <a:off x="9528124" y="2646279"/>
            <a:ext cx="699246" cy="63318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5-Point Star 10">
            <a:extLst>
              <a:ext uri="{FF2B5EF4-FFF2-40B4-BE49-F238E27FC236}">
                <a16:creationId xmlns:a16="http://schemas.microsoft.com/office/drawing/2014/main" id="{C71737F1-5DD6-9349-8D6A-D757C66D7467}"/>
              </a:ext>
            </a:extLst>
          </p:cNvPr>
          <p:cNvSpPr/>
          <p:nvPr/>
        </p:nvSpPr>
        <p:spPr>
          <a:xfrm rot="10800000" flipV="1">
            <a:off x="10439821" y="2587773"/>
            <a:ext cx="682931" cy="615429"/>
          </a:xfrm>
          <a:prstGeom prst="star5">
            <a:avLst>
              <a:gd name="adj" fmla="val 19627"/>
              <a:gd name="hf" fmla="val 105146"/>
              <a:gd name="vf" fmla="val 110557"/>
            </a:avLst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751576" y="3720941"/>
            <a:ext cx="5882549" cy="2523768"/>
          </a:xfrm>
          <a:prstGeom prst="rect">
            <a:avLst/>
          </a:prstGeom>
          <a:solidFill>
            <a:srgbClr val="FCA2A4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>
                <a:solidFill>
                  <a:schemeClr val="bg1"/>
                </a:solidFill>
              </a:rPr>
              <a:t>RUDY: </a:t>
            </a:r>
            <a:r>
              <a:rPr lang="en-GB" sz="1400" dirty="0">
                <a:solidFill>
                  <a:schemeClr val="bg1"/>
                </a:solidFill>
              </a:rPr>
              <a:t>Rare and undiagnosed diseases study. </a:t>
            </a:r>
          </a:p>
          <a:p>
            <a:pPr algn="just"/>
            <a:endParaRPr lang="en-GB" sz="1200" dirty="0">
              <a:solidFill>
                <a:srgbClr val="000000"/>
              </a:solidFill>
            </a:endParaRPr>
          </a:p>
          <a:p>
            <a:pPr algn="just"/>
            <a:r>
              <a:rPr lang="en-GB" sz="1600" b="1" dirty="0">
                <a:solidFill>
                  <a:schemeClr val="bg1"/>
                </a:solidFill>
              </a:rPr>
              <a:t>Main Inclusion Criteria: </a:t>
            </a:r>
          </a:p>
          <a:p>
            <a:pPr algn="just"/>
            <a:r>
              <a:rPr lang="en-GB" sz="1200" dirty="0">
                <a:solidFill>
                  <a:schemeClr val="bg1"/>
                </a:solidFill>
              </a:rPr>
              <a:t>* Age range 0 – 100 years</a:t>
            </a:r>
          </a:p>
          <a:p>
            <a:pPr algn="just"/>
            <a:r>
              <a:rPr lang="en-GB" sz="1200" dirty="0">
                <a:solidFill>
                  <a:schemeClr val="bg1"/>
                </a:solidFill>
              </a:rPr>
              <a:t>* Diagnosed with a rare disorder as defined by a prevalence of less than 5:10,000</a:t>
            </a:r>
          </a:p>
          <a:p>
            <a:pPr algn="just"/>
            <a:r>
              <a:rPr lang="en-GB" sz="1200" b="1" dirty="0">
                <a:solidFill>
                  <a:schemeClr val="bg1"/>
                </a:solidFill>
              </a:rPr>
              <a:t>* </a:t>
            </a:r>
            <a:r>
              <a:rPr lang="en-GB" sz="1200" dirty="0">
                <a:solidFill>
                  <a:schemeClr val="bg1"/>
                </a:solidFill>
              </a:rPr>
              <a:t>Resident within the United Kingdom</a:t>
            </a:r>
          </a:p>
          <a:p>
            <a:pPr algn="just"/>
            <a:endParaRPr lang="en-GB" sz="1200" b="1" dirty="0">
              <a:solidFill>
                <a:schemeClr val="bg1"/>
              </a:solidFill>
            </a:endParaRPr>
          </a:p>
          <a:p>
            <a:r>
              <a:rPr lang="en-GB" sz="1600" b="1" dirty="0">
                <a:solidFill>
                  <a:schemeClr val="bg1"/>
                </a:solidFill>
              </a:rPr>
              <a:t>Main Exclusion Criteria:</a:t>
            </a:r>
            <a:endParaRPr lang="en-GB" sz="16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</a:rPr>
              <a:t>Children under 11 will not be invited to join any sub-studies</a:t>
            </a:r>
          </a:p>
          <a:p>
            <a:endParaRPr lang="en-GB" sz="1200" dirty="0">
              <a:solidFill>
                <a:schemeClr val="bg1"/>
              </a:solidFill>
            </a:endParaRPr>
          </a:p>
          <a:p>
            <a:r>
              <a:rPr lang="en-GB" sz="1200" b="1" dirty="0">
                <a:solidFill>
                  <a:schemeClr val="bg1"/>
                </a:solidFill>
              </a:rPr>
              <a:t>Principal Investigator: </a:t>
            </a:r>
            <a:r>
              <a:rPr lang="en-GB" sz="1200" dirty="0">
                <a:solidFill>
                  <a:schemeClr val="bg1"/>
                </a:solidFill>
              </a:rPr>
              <a:t>Dr Jeremy Anderson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Study Coordinator:</a:t>
            </a:r>
            <a:r>
              <a:rPr lang="en-GB" sz="1200" dirty="0">
                <a:solidFill>
                  <a:schemeClr val="bg1"/>
                </a:solidFill>
              </a:rPr>
              <a:t> Cynthia and </a:t>
            </a:r>
            <a:r>
              <a:rPr lang="en-GB" sz="1200" dirty="0" smtClean="0">
                <a:solidFill>
                  <a:schemeClr val="bg1"/>
                </a:solidFill>
              </a:rPr>
              <a:t>Spencer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2" name="Smiley Face 11">
            <a:extLst>
              <a:ext uri="{FF2B5EF4-FFF2-40B4-BE49-F238E27FC236}">
                <a16:creationId xmlns:a16="http://schemas.microsoft.com/office/drawing/2014/main" id="{8E8223A3-584E-A24D-9D53-E0E4F1882AAB}"/>
              </a:ext>
            </a:extLst>
          </p:cNvPr>
          <p:cNvSpPr/>
          <p:nvPr/>
        </p:nvSpPr>
        <p:spPr>
          <a:xfrm>
            <a:off x="10623667" y="5137343"/>
            <a:ext cx="699246" cy="633186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60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429767"/>
            <a:ext cx="9144000" cy="903923"/>
          </a:xfrm>
        </p:spPr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Studies in Set Up….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9136" y="1489774"/>
            <a:ext cx="9531096" cy="4572698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u="sng" dirty="0" smtClean="0"/>
              <a:t>Floral </a:t>
            </a:r>
            <a:r>
              <a:rPr lang="en-GB" b="1" u="sng" dirty="0"/>
              <a:t>Study: </a:t>
            </a:r>
            <a:r>
              <a:rPr lang="en-GB" sz="1800" dirty="0" smtClean="0"/>
              <a:t>An open-label</a:t>
            </a:r>
            <a:r>
              <a:rPr lang="en-GB" sz="1800" dirty="0"/>
              <a:t>, </a:t>
            </a:r>
            <a:r>
              <a:rPr lang="en-GB" sz="1800" dirty="0" smtClean="0"/>
              <a:t>multi-centre, </a:t>
            </a:r>
            <a:r>
              <a:rPr lang="en-GB" sz="1800" dirty="0"/>
              <a:t>rollover study to characterise long-term safety and efficacy of </a:t>
            </a:r>
            <a:r>
              <a:rPr lang="en-GB" sz="1800" dirty="0" smtClean="0"/>
              <a:t>Etavopivat </a:t>
            </a:r>
            <a:r>
              <a:rPr lang="en-GB" sz="1800" dirty="0"/>
              <a:t>in adults and children who have sickle cell disease or thalassemia and have completed a treatment period in an </a:t>
            </a:r>
            <a:r>
              <a:rPr lang="en-GB" sz="1800" dirty="0" smtClean="0"/>
              <a:t>Etavopivat </a:t>
            </a:r>
            <a:r>
              <a:rPr lang="en-GB" sz="1800" dirty="0"/>
              <a:t>study.  </a:t>
            </a:r>
            <a:r>
              <a:rPr lang="en-GB" sz="1800" dirty="0" smtClean="0"/>
              <a:t>(Long </a:t>
            </a:r>
            <a:r>
              <a:rPr lang="en-GB" sz="1800" dirty="0"/>
              <a:t>term extension of </a:t>
            </a:r>
            <a:r>
              <a:rPr lang="en-GB" sz="1800" dirty="0" smtClean="0"/>
              <a:t>PURPOSE)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u="sng" dirty="0"/>
              <a:t>Hibiscus II: </a:t>
            </a:r>
            <a:r>
              <a:rPr lang="en-GB" sz="1800" dirty="0"/>
              <a:t>A global phase 3, randomised, double-blind and placebo-controlled study evaluating the efficacy and safety of </a:t>
            </a:r>
            <a:r>
              <a:rPr lang="en-GB" sz="1800" dirty="0" smtClean="0"/>
              <a:t>Etavopivat </a:t>
            </a:r>
            <a:r>
              <a:rPr lang="en-GB" sz="1800" dirty="0"/>
              <a:t>in adolescents and adults with sickle cell </a:t>
            </a:r>
            <a:r>
              <a:rPr lang="en-GB" sz="1800" dirty="0" smtClean="0"/>
              <a:t>disease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u="sng" dirty="0"/>
              <a:t>NN7536-8128/Gladiolus 2: </a:t>
            </a:r>
            <a:r>
              <a:rPr lang="en-GB" sz="1800" dirty="0" smtClean="0"/>
              <a:t>A </a:t>
            </a:r>
            <a:r>
              <a:rPr lang="en-GB" sz="1800" dirty="0"/>
              <a:t>phase 3, double-blind, randomised, placebo-controlled, multi-centre study to determine the efficacy and safety of </a:t>
            </a:r>
            <a:r>
              <a:rPr lang="en-GB" sz="1800" dirty="0" smtClean="0"/>
              <a:t>Etavopivat </a:t>
            </a:r>
            <a:r>
              <a:rPr lang="en-GB" sz="1800" dirty="0"/>
              <a:t>versus placebo in adolescent and adult participants with transfusion-dependent </a:t>
            </a:r>
            <a:r>
              <a:rPr lang="en-GB" sz="1800" dirty="0" smtClean="0"/>
              <a:t>thalassemia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u="sng" dirty="0"/>
              <a:t>NN7536-7949 Gladiolus 3: </a:t>
            </a:r>
            <a:r>
              <a:rPr lang="en-GB" sz="1800" dirty="0" smtClean="0"/>
              <a:t>A </a:t>
            </a:r>
            <a:r>
              <a:rPr lang="en-GB" sz="1800" dirty="0"/>
              <a:t>phase 3, double-blind, randomised, placebo-controlled, multi-centre study to determine the efficacy and safety of </a:t>
            </a:r>
            <a:r>
              <a:rPr lang="en-GB" sz="1800" dirty="0" smtClean="0"/>
              <a:t>Etavopivat </a:t>
            </a:r>
            <a:r>
              <a:rPr lang="en-GB" sz="1800" dirty="0"/>
              <a:t>versus placebo in adolescent and adult participants with non-transfusion-dependent </a:t>
            </a:r>
            <a:r>
              <a:rPr lang="en-GB" sz="1800" dirty="0" smtClean="0"/>
              <a:t>thalassemia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1" u="sng" dirty="0"/>
              <a:t>CSL889-2001: </a:t>
            </a:r>
            <a:r>
              <a:rPr lang="en-GB" sz="1800" dirty="0"/>
              <a:t>A Phase 2 / Phase 3, </a:t>
            </a:r>
            <a:r>
              <a:rPr lang="en-GB" sz="1800" dirty="0" smtClean="0"/>
              <a:t>Multicentre, </a:t>
            </a:r>
            <a:r>
              <a:rPr lang="en-GB" sz="1800" dirty="0"/>
              <a:t>Randomized, Multiple-Dose, Double-Blind, Placebo-Controlled Adaptive Study to Evaluate the Safety, Efficacy and Pharmacokinetics of CSL889 in Adults and Adolescents with Sickle Cell Disease during Vaso-Occlusive Crisis.</a:t>
            </a:r>
          </a:p>
          <a:p>
            <a:r>
              <a:rPr lang="en-GB" dirty="0"/>
              <a:t> </a:t>
            </a:r>
            <a:endParaRPr lang="en-GB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7538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5069</TotalTime>
  <Words>1420</Words>
  <Application>Microsoft Office PowerPoint</Application>
  <PresentationFormat>Widescreen</PresentationFormat>
  <Paragraphs>136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Office Theme</vt:lpstr>
      <vt:lpstr>Non Malignant Haematology  Clinical Trials Unit  at Hammersmith Hospital</vt:lpstr>
      <vt:lpstr>Red Cell Studies </vt:lpstr>
      <vt:lpstr>PowerPoint Presentation</vt:lpstr>
      <vt:lpstr>PowerPoint Presentation</vt:lpstr>
      <vt:lpstr>4202 – HEM – 301 (PRAISE): An Adaptive, Randomized, Placebo-controlled, Double-blind, Multi-centre study of Etavopivat (FT- 4202 – a Pyruvate Kinase Activator) in Patients with Sickle Cell Disease.  IMP: tablet form for oral use - one tablet daily.</vt:lpstr>
      <vt:lpstr>GBT021601-021 (‘Dream Study’): A Phase 2/3, Randomized, Multicentre Study of Osivelotor Administered Orally to Participants with Sickle Cell Disease (Cohorts A and B at HH only).    IMP: Oral tablets, dose TBD.</vt:lpstr>
      <vt:lpstr>PowerPoint Presentation</vt:lpstr>
      <vt:lpstr>Studies in Set Up….</vt:lpstr>
    </vt:vector>
  </TitlesOfParts>
  <Company>Imperial College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Hopkins, Billy</dc:creator>
  <cp:lastModifiedBy>Chivers, Bridget</cp:lastModifiedBy>
  <cp:revision>362</cp:revision>
  <cp:lastPrinted>2024-05-15T15:15:30Z</cp:lastPrinted>
  <dcterms:created xsi:type="dcterms:W3CDTF">2021-11-23T08:32:05Z</dcterms:created>
  <dcterms:modified xsi:type="dcterms:W3CDTF">2024-11-15T14:16:48Z</dcterms:modified>
</cp:coreProperties>
</file>